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65" r:id="rId2"/>
    <p:sldId id="351" r:id="rId3"/>
    <p:sldId id="352" r:id="rId4"/>
    <p:sldId id="354" r:id="rId5"/>
    <p:sldId id="355" r:id="rId6"/>
    <p:sldId id="357" r:id="rId7"/>
    <p:sldId id="359" r:id="rId8"/>
    <p:sldId id="366" r:id="rId9"/>
    <p:sldId id="305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B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0" autoAdjust="0"/>
  </p:normalViewPr>
  <p:slideViewPr>
    <p:cSldViewPr snapToGrid="0">
      <p:cViewPr varScale="1">
        <p:scale>
          <a:sx n="87" d="100"/>
          <a:sy n="87" d="100"/>
        </p:scale>
        <p:origin x="84" y="5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90" d="100"/>
        <a:sy n="190" d="100"/>
      </p:scale>
      <p:origin x="0" y="-334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80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A4BD8281-7321-4AAA-8DBC-EA811DCDA94B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A316D77-3EB7-48BA-A10E-5709A12FA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82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80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39748C25-1472-469C-A8F9-BEC88BB60F90}" type="datetimeFigureOut">
              <a:rPr lang="en-MY" smtClean="0"/>
              <a:t>22/10/2024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3FFEAD4D-E5C9-4428-AE20-19F80DBFE45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327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ABB4-B819-4603-A8F5-60C27515A637}" type="datetime1">
              <a:rPr lang="en-MY" smtClean="0"/>
              <a:t>22/10/2024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608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97A7-5E30-45CC-A0CD-92D5FE4FF21F}" type="datetime1">
              <a:rPr lang="en-MY" smtClean="0"/>
              <a:t>22/10/2024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3695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1B22-D755-4CE8-83CD-E3A4E840E8BB}" type="datetime1">
              <a:rPr lang="en-MY" smtClean="0"/>
              <a:t>22/10/2024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56049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35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8949-57F6-4B37-849C-5A7492513E07}" type="datetime1">
              <a:rPr lang="en-MY" smtClean="0"/>
              <a:t>22/10/2024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4771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7902-8939-449A-AFBE-743EF2152AA6}" type="datetime1">
              <a:rPr lang="en-MY" smtClean="0"/>
              <a:t>22/10/2024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712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27E0-15D5-418E-AAC8-9164FD75344A}" type="datetime1">
              <a:rPr lang="en-MY" smtClean="0"/>
              <a:t>22/10/2024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248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E0BD1-1BA1-4287-9B82-F061CAB494CD}" type="datetime1">
              <a:rPr lang="en-MY" smtClean="0"/>
              <a:t>22/10/2024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6750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496A-E5D7-466C-A600-E61EBAC132D1}" type="datetime1">
              <a:rPr lang="en-MY" smtClean="0"/>
              <a:t>22/10/2024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410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04DC-47DB-46B7-BD47-151693D38D9D}" type="datetime1">
              <a:rPr lang="en-MY" smtClean="0"/>
              <a:t>22/10/2024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2655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3867F-9222-47D2-8232-FCE440711F4D}" type="datetime1">
              <a:rPr lang="en-MY" smtClean="0"/>
              <a:t>22/10/2024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4566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0D8D-1B6B-4D15-8EC5-6603C93C1186}" type="datetime1">
              <a:rPr lang="en-MY" smtClean="0"/>
              <a:t>22/10/2024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6973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0FB8A-509B-4BD3-9575-1F8062A74EB2}" type="datetime1">
              <a:rPr lang="en-MY" smtClean="0"/>
              <a:t>22/10/2024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869" y="12412"/>
            <a:ext cx="1273586" cy="56841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547" y="4913372"/>
            <a:ext cx="11545847" cy="19446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83" y="4913372"/>
            <a:ext cx="11806516" cy="19446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9070" y="110814"/>
            <a:ext cx="1100463" cy="50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11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MY" b="1" dirty="0" smtClean="0">
                <a:solidFill>
                  <a:srgbClr val="0000CC"/>
                </a:solidFill>
                <a:latin typeface="Bahnschrift" panose="020B0502040204020203" pitchFamily="34" charset="0"/>
              </a:rPr>
              <a:t>MESYUARAT JAWATANKUASA PENDIDIKAN TINGGI (JKPT)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/>
              <a:t>PROGRAM</a:t>
            </a:r>
            <a:r>
              <a:rPr lang="en-US" b="1" dirty="0" smtClean="0"/>
              <a:t>: Nama </a:t>
            </a:r>
            <a:r>
              <a:rPr lang="en-US" b="1" dirty="0" err="1" smtClean="0"/>
              <a:t>sedia</a:t>
            </a:r>
            <a:r>
              <a:rPr lang="en-US" b="1" dirty="0" smtClean="0"/>
              <a:t> </a:t>
            </a:r>
            <a:r>
              <a:rPr lang="en-US" b="1" dirty="0" err="1" smtClean="0"/>
              <a:t>ada</a:t>
            </a:r>
            <a:endParaRPr lang="en-US" b="1" dirty="0" smtClean="0"/>
          </a:p>
          <a:p>
            <a:pPr algn="l"/>
            <a:r>
              <a:rPr lang="en-US" b="1" dirty="0" smtClean="0"/>
              <a:t>UNIVERSITI: INTERNATIONAL ISLAMIC UNIVERSITY MALAYSIA (UIAM)</a:t>
            </a:r>
          </a:p>
          <a:p>
            <a:pPr algn="l"/>
            <a:r>
              <a:rPr lang="en-US" b="1" dirty="0" smtClean="0"/>
              <a:t>FAKULTI: </a:t>
            </a:r>
          </a:p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59AD1-2C76-B54C-A45D-E7734380A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</a:t>
            </a:fld>
            <a:endParaRPr lang="en-MY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latin typeface="Bahnschrift" panose="020B0502040204020203" pitchFamily="34" charset="0"/>
              </a:rPr>
              <a:t>PERTUKARAN NAMA PROGRAM </a:t>
            </a:r>
            <a:endParaRPr lang="fi-FI" sz="24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6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2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Bahnschrift" panose="020B0502040204020203" pitchFamily="34" charset="0"/>
              </a:rPr>
              <a:t>PERTUKARAN NAMA PROGRAM </a:t>
            </a:r>
            <a:endParaRPr lang="fi-FI" sz="2400" b="1" dirty="0">
              <a:latin typeface="Bahnschrift" panose="020B0502040204020203" pitchFamily="34" charset="0"/>
            </a:endParaRPr>
          </a:p>
          <a:p>
            <a:endParaRPr lang="fi-FI" sz="3200" b="1" dirty="0">
              <a:latin typeface="Bahnschrift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351972" y="1085214"/>
            <a:ext cx="11001828" cy="43102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 smtClean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Bahnschrift" panose="020B0502040204020203" pitchFamily="34" charset="0"/>
              </a:rPr>
              <a:t>Jumlah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>
                <a:latin typeface="Bahnschrift" panose="020B0502040204020203" pitchFamily="34" charset="0"/>
              </a:rPr>
              <a:t>Jam </a:t>
            </a:r>
            <a:r>
              <a:rPr lang="en-US" sz="2800" b="1" dirty="0" err="1">
                <a:latin typeface="Bahnschrift" panose="020B0502040204020203" pitchFamily="34" charset="0"/>
              </a:rPr>
              <a:t>Kredit</a:t>
            </a:r>
            <a:r>
              <a:rPr lang="en-US" sz="2800" b="1" dirty="0">
                <a:latin typeface="Bahnschrift" panose="020B0502040204020203" pitchFamily="34" charset="0"/>
              </a:rPr>
              <a:t>: </a:t>
            </a:r>
            <a:endParaRPr lang="en-US" sz="2800" b="1" dirty="0" smtClean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Bahnschrift" panose="020B0502040204020203" pitchFamily="34" charset="0"/>
              </a:rPr>
              <a:t>Mod </a:t>
            </a:r>
            <a:r>
              <a:rPr lang="en-US" sz="2800" b="1" dirty="0" err="1">
                <a:latin typeface="Bahnschrift" panose="020B0502040204020203" pitchFamily="34" charset="0"/>
              </a:rPr>
              <a:t>Penawaran</a:t>
            </a:r>
            <a:r>
              <a:rPr lang="en-US" sz="2800" b="1" dirty="0">
                <a:latin typeface="Bahnschrift" panose="020B0502040204020203" pitchFamily="34" charset="0"/>
              </a:rPr>
              <a:t>: </a:t>
            </a:r>
            <a:endParaRPr lang="en-US" sz="2800" b="1" dirty="0" smtClean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Bahnschrift" panose="020B0502040204020203" pitchFamily="34" charset="0"/>
              </a:rPr>
              <a:t>Bidang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>
                <a:latin typeface="Bahnschrift" panose="020B0502040204020203" pitchFamily="34" charset="0"/>
              </a:rPr>
              <a:t>National Education Code (NEC):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>
                <a:latin typeface="Bahnschrift" panose="020B0502040204020203" pitchFamily="34" charset="0"/>
              </a:rPr>
              <a:t>Pengiktirafan</a:t>
            </a:r>
            <a:r>
              <a:rPr lang="en-US" sz="2800" b="1" dirty="0">
                <a:latin typeface="Bahnschrift" panose="020B0502040204020203" pitchFamily="34" charset="0"/>
              </a:rPr>
              <a:t> Badan </a:t>
            </a:r>
            <a:r>
              <a:rPr lang="en-US" sz="2800" b="1" dirty="0" err="1">
                <a:latin typeface="Bahnschrift" panose="020B0502040204020203" pitchFamily="34" charset="0"/>
              </a:rPr>
              <a:t>Profesional</a:t>
            </a:r>
            <a:r>
              <a:rPr lang="en-US" sz="2800" b="1" dirty="0">
                <a:latin typeface="Bahnschrift" panose="020B0502040204020203" pitchFamily="34" charset="0"/>
              </a:rPr>
              <a:t>: </a:t>
            </a:r>
            <a:r>
              <a:rPr lang="en-US" sz="2800" dirty="0" err="1">
                <a:latin typeface="Bahnschrift" panose="020B0502040204020203" pitchFamily="34" charset="0"/>
              </a:rPr>
              <a:t>Tidak</a:t>
            </a:r>
            <a:r>
              <a:rPr lang="en-US" sz="2800" dirty="0">
                <a:latin typeface="Bahnschrift" panose="020B0502040204020203" pitchFamily="34" charset="0"/>
              </a:rPr>
              <a:t> </a:t>
            </a:r>
            <a:r>
              <a:rPr lang="en-US" sz="2800" dirty="0" err="1" smtClean="0">
                <a:latin typeface="Bahnschrift" panose="020B0502040204020203" pitchFamily="34" charset="0"/>
              </a:rPr>
              <a:t>berkaitan</a:t>
            </a:r>
            <a:endParaRPr lang="en-US" sz="2800" dirty="0" smtClean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Bahnschrift" panose="020B0502040204020203" pitchFamily="34" charset="0"/>
              </a:rPr>
              <a:t>Tarikh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 err="1">
                <a:latin typeface="Bahnschrift" panose="020B0502040204020203" pitchFamily="34" charset="0"/>
              </a:rPr>
              <a:t>Kelulusan</a:t>
            </a:r>
            <a:r>
              <a:rPr lang="en-US" sz="2800" b="1" dirty="0">
                <a:latin typeface="Bahnschrift" panose="020B0502040204020203" pitchFamily="34" charset="0"/>
              </a:rPr>
              <a:t> </a:t>
            </a:r>
            <a:r>
              <a:rPr lang="en-US" sz="2800" b="1" dirty="0" err="1">
                <a:latin typeface="Bahnschrift" panose="020B0502040204020203" pitchFamily="34" charset="0"/>
              </a:rPr>
              <a:t>Senat</a:t>
            </a:r>
            <a:r>
              <a:rPr lang="en-US" sz="2800" b="1" dirty="0">
                <a:latin typeface="Bahnschrift" panose="020B0502040204020203" pitchFamily="34" charset="0"/>
              </a:rPr>
              <a:t> </a:t>
            </a:r>
            <a:r>
              <a:rPr lang="en-US" sz="2800" b="1" dirty="0" smtClean="0">
                <a:latin typeface="Bahnschrift" panose="020B0502040204020203" pitchFamily="34" charset="0"/>
              </a:rPr>
              <a:t>(</a:t>
            </a:r>
            <a:r>
              <a:rPr lang="en-US" sz="2800" b="1" dirty="0" err="1" smtClean="0">
                <a:latin typeface="Bahnschrift" panose="020B0502040204020203" pitchFamily="34" charset="0"/>
              </a:rPr>
              <a:t>Pertukaran</a:t>
            </a:r>
            <a:r>
              <a:rPr lang="en-US" sz="2800" b="1" dirty="0" smtClean="0">
                <a:latin typeface="Bahnschrift" panose="020B0502040204020203" pitchFamily="34" charset="0"/>
              </a:rPr>
              <a:t> Nama Program):</a:t>
            </a:r>
            <a:endParaRPr lang="en-US" sz="2800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>
                <a:latin typeface="Bahnschrift" panose="020B0502040204020203" pitchFamily="34" charset="0"/>
              </a:rPr>
              <a:t>Sesi</a:t>
            </a:r>
            <a:r>
              <a:rPr lang="en-US" sz="2800" b="1" dirty="0">
                <a:latin typeface="Bahnschrift" panose="020B0502040204020203" pitchFamily="34" charset="0"/>
              </a:rPr>
              <a:t> </a:t>
            </a:r>
            <a:r>
              <a:rPr lang="en-US" sz="2800" b="1" dirty="0" err="1">
                <a:latin typeface="Bahnschrift" panose="020B0502040204020203" pitchFamily="34" charset="0"/>
              </a:rPr>
              <a:t>Penawaran</a:t>
            </a:r>
            <a:r>
              <a:rPr lang="en-US" sz="2800" b="1" dirty="0">
                <a:latin typeface="Bahnschrift" panose="020B0502040204020203" pitchFamily="34" charset="0"/>
              </a:rPr>
              <a:t> </a:t>
            </a:r>
            <a:r>
              <a:rPr lang="en-US" sz="2800" b="1" dirty="0" err="1">
                <a:latin typeface="Bahnschrift" panose="020B0502040204020203" pitchFamily="34" charset="0"/>
              </a:rPr>
              <a:t>Dipohon</a:t>
            </a:r>
            <a:r>
              <a:rPr lang="en-US" sz="2800" b="1" dirty="0" smtClean="0">
                <a:latin typeface="Bahnschrift" panose="020B0502040204020203" pitchFamily="34" charset="0"/>
              </a:rPr>
              <a:t>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Bahnschrift" panose="020B0502040204020203" pitchFamily="34" charset="0"/>
              </a:rPr>
              <a:t>Nama </a:t>
            </a:r>
            <a:r>
              <a:rPr lang="en-US" sz="2800" b="1" dirty="0" smtClean="0">
                <a:latin typeface="Bahnschrift" panose="020B0502040204020203" pitchFamily="34" charset="0"/>
              </a:rPr>
              <a:t>Program </a:t>
            </a:r>
            <a:r>
              <a:rPr lang="en-US" sz="2800" b="1" dirty="0" err="1" smtClean="0">
                <a:latin typeface="Bahnschrift" panose="020B0502040204020203" pitchFamily="34" charset="0"/>
              </a:rPr>
              <a:t>sedia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 err="1" smtClean="0">
                <a:latin typeface="Bahnschrift" panose="020B0502040204020203" pitchFamily="34" charset="0"/>
              </a:rPr>
              <a:t>ada</a:t>
            </a:r>
            <a:r>
              <a:rPr lang="en-US" sz="2800" b="1" dirty="0" smtClean="0">
                <a:latin typeface="Bahnschrift" panose="020B0502040204020203" pitchFamily="34" charset="0"/>
              </a:rPr>
              <a:t>:</a:t>
            </a:r>
            <a:endParaRPr lang="en-US" sz="2800" b="1" dirty="0" smtClean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Bahnschrift" panose="020B0502040204020203" pitchFamily="34" charset="0"/>
              </a:rPr>
              <a:t>Nama program yang di </a:t>
            </a:r>
            <a:r>
              <a:rPr lang="en-US" sz="2800" b="1" dirty="0" err="1" smtClean="0">
                <a:latin typeface="Bahnschrift" panose="020B0502040204020203" pitchFamily="34" charset="0"/>
              </a:rPr>
              <a:t>pohon</a:t>
            </a:r>
            <a:r>
              <a:rPr lang="en-US" sz="2800" b="1" dirty="0" smtClean="0">
                <a:latin typeface="Bahnschrift" panose="020B0502040204020203" pitchFamily="34" charset="0"/>
              </a:rPr>
              <a:t>:</a:t>
            </a:r>
            <a:endParaRPr lang="en-US" sz="2800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225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3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-29261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Bahnschrift" panose="020B0502040204020203" pitchFamily="34" charset="0"/>
              </a:rPr>
              <a:t>PERTUKARAN NAMA PROGRAM </a:t>
            </a:r>
            <a:endParaRPr lang="fi-FI" sz="2400" b="1" dirty="0">
              <a:latin typeface="Bahnschrift" panose="020B0502040204020203" pitchFamily="34" charset="0"/>
            </a:endParaRPr>
          </a:p>
          <a:p>
            <a:endParaRPr lang="fi-FI" sz="3200" b="1" dirty="0">
              <a:latin typeface="Bahnschrift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351972" y="1085215"/>
            <a:ext cx="11001828" cy="5537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pPr marL="914400" indent="-457200">
              <a:buFont typeface="Arial" panose="020B0604020202020204" pitchFamily="34" charset="0"/>
              <a:buChar char="•"/>
            </a:pPr>
            <a:endParaRPr lang="en-US" sz="2800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284917" y="680314"/>
            <a:ext cx="11001828" cy="475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 smtClean="0">
                <a:latin typeface="Bahnschrift" panose="020B0502040204020203" pitchFamily="34" charset="0"/>
              </a:rPr>
              <a:t>Justifikasi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 err="1" smtClean="0">
                <a:latin typeface="Bahnschrift" panose="020B0502040204020203" pitchFamily="34" charset="0"/>
              </a:rPr>
              <a:t>Pertukaran</a:t>
            </a:r>
            <a:r>
              <a:rPr lang="en-US" sz="2800" b="1" dirty="0">
                <a:latin typeface="Bahnschrift" panose="020B0502040204020203" pitchFamily="34" charset="0"/>
              </a:rPr>
              <a:t> </a:t>
            </a:r>
            <a:r>
              <a:rPr lang="en-US" sz="2800" b="1" dirty="0" smtClean="0">
                <a:latin typeface="Bahnschrift" panose="020B0502040204020203" pitchFamily="34" charset="0"/>
              </a:rPr>
              <a:t>Nama Program</a:t>
            </a:r>
            <a:r>
              <a:rPr lang="en-US" sz="2800" b="1" dirty="0" smtClean="0">
                <a:latin typeface="Bahnschrift" panose="020B0502040204020203" pitchFamily="34" charset="0"/>
              </a:rPr>
              <a:t>:</a:t>
            </a:r>
            <a:endParaRPr lang="en-US" sz="2800" b="1" dirty="0" smtClean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pPr marL="914400" indent="-457200">
              <a:buFont typeface="Arial" panose="020B0604020202020204" pitchFamily="34" charset="0"/>
              <a:buChar char="•"/>
            </a:pPr>
            <a:endParaRPr lang="en-US" sz="2800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50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4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Bahnschrift" panose="020B0502040204020203" pitchFamily="34" charset="0"/>
              </a:rPr>
              <a:t>PERTUKARAN NAMA PROGRAM </a:t>
            </a:r>
            <a:endParaRPr lang="fi-FI" sz="2400" b="1" dirty="0">
              <a:latin typeface="Bahnschrift" panose="020B0502040204020203" pitchFamily="34" charset="0"/>
            </a:endParaRPr>
          </a:p>
          <a:p>
            <a:endParaRPr lang="fi-FI" sz="2400" b="1" i="1" dirty="0">
              <a:latin typeface="Bahnschrift" panose="020B0502040204020203" pitchFamily="34" charset="0"/>
            </a:endParaRPr>
          </a:p>
          <a:p>
            <a:endParaRPr lang="fi-FI" sz="2400" b="1" dirty="0">
              <a:latin typeface="Bahnschrift" panose="020B0502040204020203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AF5FCD0-47D7-D985-D751-C76CD5E87380}"/>
              </a:ext>
            </a:extLst>
          </p:cNvPr>
          <p:cNvSpPr txBox="1">
            <a:spLocks/>
          </p:cNvSpPr>
          <p:nvPr/>
        </p:nvSpPr>
        <p:spPr>
          <a:xfrm>
            <a:off x="351972" y="709069"/>
            <a:ext cx="11001828" cy="5537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>
                <a:latin typeface="Bahnschrift" panose="020B0502040204020203" pitchFamily="34" charset="0"/>
              </a:rPr>
              <a:t>Maklumat</a:t>
            </a:r>
            <a:r>
              <a:rPr lang="en-US" sz="2800" b="1" dirty="0">
                <a:latin typeface="Bahnschrift" panose="020B0502040204020203" pitchFamily="34" charset="0"/>
              </a:rPr>
              <a:t> </a:t>
            </a:r>
            <a:r>
              <a:rPr lang="en-US" sz="2800" b="1" dirty="0" err="1" smtClean="0">
                <a:latin typeface="Bahnschrift" panose="020B0502040204020203" pitchFamily="34" charset="0"/>
              </a:rPr>
              <a:t>kurikulum</a:t>
            </a:r>
            <a:r>
              <a:rPr lang="en-US" sz="2800" b="1" dirty="0">
                <a:latin typeface="Bahnschrift" panose="020B0502040204020203" pitchFamily="34" charset="0"/>
              </a:rPr>
              <a:t>:</a:t>
            </a: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292BD2-D700-38F7-5E40-D22BBB3C9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701117"/>
              </p:ext>
            </p:extLst>
          </p:nvPr>
        </p:nvGraphicFramePr>
        <p:xfrm>
          <a:off x="808939" y="1193531"/>
          <a:ext cx="5155392" cy="4288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9431">
                  <a:extLst>
                    <a:ext uri="{9D8B030D-6E8A-4147-A177-3AD203B41FA5}">
                      <a16:colId xmlns:a16="http://schemas.microsoft.com/office/drawing/2014/main" val="3649247815"/>
                    </a:ext>
                  </a:extLst>
                </a:gridCol>
                <a:gridCol w="2435961">
                  <a:extLst>
                    <a:ext uri="{9D8B030D-6E8A-4147-A177-3AD203B41FA5}">
                      <a16:colId xmlns:a16="http://schemas.microsoft.com/office/drawing/2014/main" val="243036836"/>
                    </a:ext>
                  </a:extLst>
                </a:gridCol>
              </a:tblGrid>
              <a:tr h="6357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err="1">
                          <a:effectLst/>
                        </a:rPr>
                        <a:t>Komponen</a:t>
                      </a:r>
                      <a:r>
                        <a:rPr lang="en-MY" sz="1600" kern="100" dirty="0">
                          <a:effectLst/>
                        </a:rPr>
                        <a:t>/Maklumat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err="1" smtClean="0">
                          <a:effectLst/>
                        </a:rPr>
                        <a:t>Sedia</a:t>
                      </a:r>
                      <a:r>
                        <a:rPr lang="en-MY" sz="1600" kern="100" dirty="0" smtClean="0">
                          <a:effectLst/>
                        </a:rPr>
                        <a:t> </a:t>
                      </a:r>
                      <a:r>
                        <a:rPr lang="en-MY" sz="1600" kern="100" dirty="0" err="1" smtClean="0">
                          <a:effectLst/>
                        </a:rPr>
                        <a:t>ada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 anchor="ctr"/>
                </a:tc>
                <a:extLst>
                  <a:ext uri="{0D108BD9-81ED-4DB2-BD59-A6C34878D82A}">
                    <a16:rowId xmlns:a16="http://schemas.microsoft.com/office/drawing/2014/main" val="2146765247"/>
                  </a:ext>
                </a:extLst>
              </a:tr>
              <a:tr h="4996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err="1">
                          <a:effectLst/>
                        </a:rPr>
                        <a:t>Kursus</a:t>
                      </a:r>
                      <a:r>
                        <a:rPr lang="en-MY" sz="1600" kern="100" dirty="0">
                          <a:effectLst/>
                        </a:rPr>
                        <a:t> </a:t>
                      </a:r>
                      <a:r>
                        <a:rPr lang="en-MY" sz="1600" kern="100" dirty="0" err="1">
                          <a:effectLst/>
                        </a:rPr>
                        <a:t>Wajib</a:t>
                      </a:r>
                      <a:r>
                        <a:rPr lang="en-MY" sz="1600" kern="100" dirty="0">
                          <a:effectLst/>
                        </a:rPr>
                        <a:t> </a:t>
                      </a:r>
                      <a:r>
                        <a:rPr lang="en-MY" sz="1600" kern="100" dirty="0" err="1">
                          <a:effectLst/>
                        </a:rPr>
                        <a:t>Universiti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extLst>
                  <a:ext uri="{0D108BD9-81ED-4DB2-BD59-A6C34878D82A}">
                    <a16:rowId xmlns:a16="http://schemas.microsoft.com/office/drawing/2014/main" val="3845731990"/>
                  </a:ext>
                </a:extLst>
              </a:tr>
              <a:tr h="4947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err="1">
                          <a:effectLst/>
                        </a:rPr>
                        <a:t>Kursus</a:t>
                      </a:r>
                      <a:r>
                        <a:rPr lang="en-MY" sz="1600" kern="100" dirty="0">
                          <a:effectLst/>
                        </a:rPr>
                        <a:t> </a:t>
                      </a:r>
                      <a:r>
                        <a:rPr lang="en-MY" sz="1600" kern="100" dirty="0" err="1">
                          <a:effectLst/>
                        </a:rPr>
                        <a:t>Wajib</a:t>
                      </a:r>
                      <a:r>
                        <a:rPr lang="en-MY" sz="1600" kern="100" dirty="0">
                          <a:effectLst/>
                        </a:rPr>
                        <a:t> Kulliyyah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extLst>
                  <a:ext uri="{0D108BD9-81ED-4DB2-BD59-A6C34878D82A}">
                    <a16:rowId xmlns:a16="http://schemas.microsoft.com/office/drawing/2014/main" val="367617299"/>
                  </a:ext>
                </a:extLst>
              </a:tr>
              <a:tr h="4996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err="1">
                          <a:effectLst/>
                        </a:rPr>
                        <a:t>Kursus</a:t>
                      </a:r>
                      <a:r>
                        <a:rPr lang="en-MY" sz="1600" kern="100" dirty="0">
                          <a:effectLst/>
                        </a:rPr>
                        <a:t> Teras Program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extLst>
                  <a:ext uri="{0D108BD9-81ED-4DB2-BD59-A6C34878D82A}">
                    <a16:rowId xmlns:a16="http://schemas.microsoft.com/office/drawing/2014/main" val="916813833"/>
                  </a:ext>
                </a:extLst>
              </a:tr>
              <a:tr h="4996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err="1">
                          <a:effectLst/>
                        </a:rPr>
                        <a:t>Kursus</a:t>
                      </a:r>
                      <a:r>
                        <a:rPr lang="en-MY" sz="1600" kern="100" dirty="0">
                          <a:effectLst/>
                        </a:rPr>
                        <a:t> </a:t>
                      </a:r>
                      <a:r>
                        <a:rPr lang="en-MY" sz="1600" kern="100" dirty="0" err="1">
                          <a:effectLst/>
                        </a:rPr>
                        <a:t>Elektif</a:t>
                      </a:r>
                      <a:r>
                        <a:rPr lang="en-MY" sz="1600" kern="100" dirty="0">
                          <a:effectLst/>
                        </a:rPr>
                        <a:t> Program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extLst>
                  <a:ext uri="{0D108BD9-81ED-4DB2-BD59-A6C34878D82A}">
                    <a16:rowId xmlns:a16="http://schemas.microsoft.com/office/drawing/2014/main" val="2581497238"/>
                  </a:ext>
                </a:extLst>
              </a:tr>
              <a:tr h="4996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>
                          <a:effectLst/>
                        </a:rPr>
                        <a:t>Kursus Elektif Kulliyyah</a:t>
                      </a:r>
                      <a:endParaRPr lang="en-MY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extLst>
                  <a:ext uri="{0D108BD9-81ED-4DB2-BD59-A6C34878D82A}">
                    <a16:rowId xmlns:a16="http://schemas.microsoft.com/office/drawing/2014/main" val="54896737"/>
                  </a:ext>
                </a:extLst>
              </a:tr>
              <a:tr h="3302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>
                          <a:effectLst/>
                        </a:rPr>
                        <a:t>Projek Akhir Tahun</a:t>
                      </a:r>
                      <a:endParaRPr lang="en-MY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extLst>
                  <a:ext uri="{0D108BD9-81ED-4DB2-BD59-A6C34878D82A}">
                    <a16:rowId xmlns:a16="http://schemas.microsoft.com/office/drawing/2014/main" val="2400298686"/>
                  </a:ext>
                </a:extLst>
              </a:tr>
              <a:tr h="3302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>
                          <a:effectLst/>
                        </a:rPr>
                        <a:t>Latihan Industri</a:t>
                      </a:r>
                      <a:endParaRPr lang="en-MY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extLst>
                  <a:ext uri="{0D108BD9-81ED-4DB2-BD59-A6C34878D82A}">
                    <a16:rowId xmlns:a16="http://schemas.microsoft.com/office/drawing/2014/main" val="1503562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24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5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Bahnschrift" panose="020B0502040204020203" pitchFamily="34" charset="0"/>
              </a:rPr>
              <a:t>PERTUKARAN NAMA PROGRAM </a:t>
            </a:r>
            <a:endParaRPr lang="fi-FI" sz="2400" b="1" dirty="0">
              <a:latin typeface="Bahnschrift" panose="020B0502040204020203" pitchFamily="34" charset="0"/>
            </a:endParaRPr>
          </a:p>
          <a:p>
            <a:endParaRPr lang="fi-FI" sz="3200" b="1" dirty="0">
              <a:latin typeface="Bahnschrift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351972" y="686430"/>
            <a:ext cx="11001828" cy="5537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Ø"/>
            </a:pPr>
            <a:r>
              <a:rPr lang="en-MY" sz="2800" b="1" dirty="0" err="1" smtClean="0">
                <a:effectLst/>
                <a:latin typeface="Bahnschrift" panose="020B0502040204020203" pitchFamily="34" charset="0"/>
                <a:ea typeface="Calibri" panose="020F0502020204030204" pitchFamily="34" charset="0"/>
              </a:rPr>
              <a:t>Struktur</a:t>
            </a:r>
            <a:r>
              <a:rPr lang="en-MY" sz="2800" b="1" dirty="0" smtClean="0">
                <a:effectLst/>
                <a:latin typeface="Bahnschrift" panose="020B0502040204020203" pitchFamily="34" charset="0"/>
                <a:ea typeface="Calibri" panose="020F0502020204030204" pitchFamily="34" charset="0"/>
              </a:rPr>
              <a:t> Program</a:t>
            </a:r>
            <a:r>
              <a:rPr lang="en-US" sz="2800" b="1" dirty="0" smtClean="0">
                <a:latin typeface="Bahnschrift" panose="020B0502040204020203" pitchFamily="34" charset="0"/>
              </a:rPr>
              <a:t>:</a:t>
            </a:r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 smtClean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58BF326-74F6-399D-B6C2-A2F4FF9557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597560"/>
              </p:ext>
            </p:extLst>
          </p:nvPr>
        </p:nvGraphicFramePr>
        <p:xfrm>
          <a:off x="1153512" y="1240162"/>
          <a:ext cx="9863179" cy="1605450"/>
        </p:xfrm>
        <a:graphic>
          <a:graphicData uri="http://schemas.openxmlformats.org/drawingml/2006/table">
            <a:tbl>
              <a:tblPr firstRow="1" firstCol="1" bandRow="1"/>
              <a:tblGrid>
                <a:gridCol w="1713856">
                  <a:extLst>
                    <a:ext uri="{9D8B030D-6E8A-4147-A177-3AD203B41FA5}">
                      <a16:colId xmlns:a16="http://schemas.microsoft.com/office/drawing/2014/main" val="2022499487"/>
                    </a:ext>
                  </a:extLst>
                </a:gridCol>
                <a:gridCol w="2918932">
                  <a:extLst>
                    <a:ext uri="{9D8B030D-6E8A-4147-A177-3AD203B41FA5}">
                      <a16:colId xmlns:a16="http://schemas.microsoft.com/office/drawing/2014/main" val="734125556"/>
                    </a:ext>
                  </a:extLst>
                </a:gridCol>
                <a:gridCol w="1677674">
                  <a:extLst>
                    <a:ext uri="{9D8B030D-6E8A-4147-A177-3AD203B41FA5}">
                      <a16:colId xmlns:a16="http://schemas.microsoft.com/office/drawing/2014/main" val="1702343105"/>
                    </a:ext>
                  </a:extLst>
                </a:gridCol>
                <a:gridCol w="3552717">
                  <a:extLst>
                    <a:ext uri="{9D8B030D-6E8A-4147-A177-3AD203B41FA5}">
                      <a16:colId xmlns:a16="http://schemas.microsoft.com/office/drawing/2014/main" val="214503529"/>
                    </a:ext>
                  </a:extLst>
                </a:gridCol>
              </a:tblGrid>
              <a:tr h="20850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STRUKTUR PROGRAM SEDIA ADA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CATATAN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625777"/>
                  </a:ext>
                </a:extLst>
              </a:tr>
              <a:tr h="20850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1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582922"/>
                  </a:ext>
                </a:extLst>
              </a:tr>
              <a:tr h="20850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1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07484"/>
                  </a:ext>
                </a:extLst>
              </a:tr>
              <a:tr h="230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</a:t>
                      </a:r>
                      <a:r>
                        <a:rPr lang="ms-MY" sz="9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Kusus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852977"/>
                  </a:ext>
                </a:extLst>
              </a:tr>
              <a:tr h="540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484915"/>
                  </a:ext>
                </a:extLst>
              </a:tr>
              <a:tr h="20850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04221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58BF326-74F6-399D-B6C2-A2F4FF9557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841548"/>
              </p:ext>
            </p:extLst>
          </p:nvPr>
        </p:nvGraphicFramePr>
        <p:xfrm>
          <a:off x="1152297" y="3045797"/>
          <a:ext cx="9988753" cy="2045580"/>
        </p:xfrm>
        <a:graphic>
          <a:graphicData uri="http://schemas.openxmlformats.org/drawingml/2006/table">
            <a:tbl>
              <a:tblPr firstRow="1" firstCol="1" bandRow="1"/>
              <a:tblGrid>
                <a:gridCol w="1735676">
                  <a:extLst>
                    <a:ext uri="{9D8B030D-6E8A-4147-A177-3AD203B41FA5}">
                      <a16:colId xmlns:a16="http://schemas.microsoft.com/office/drawing/2014/main" val="2022499487"/>
                    </a:ext>
                  </a:extLst>
                </a:gridCol>
                <a:gridCol w="2956095">
                  <a:extLst>
                    <a:ext uri="{9D8B030D-6E8A-4147-A177-3AD203B41FA5}">
                      <a16:colId xmlns:a16="http://schemas.microsoft.com/office/drawing/2014/main" val="734125556"/>
                    </a:ext>
                  </a:extLst>
                </a:gridCol>
                <a:gridCol w="1699033">
                  <a:extLst>
                    <a:ext uri="{9D8B030D-6E8A-4147-A177-3AD203B41FA5}">
                      <a16:colId xmlns:a16="http://schemas.microsoft.com/office/drawing/2014/main" val="1702343105"/>
                    </a:ext>
                  </a:extLst>
                </a:gridCol>
                <a:gridCol w="3597949">
                  <a:extLst>
                    <a:ext uri="{9D8B030D-6E8A-4147-A177-3AD203B41FA5}">
                      <a16:colId xmlns:a16="http://schemas.microsoft.com/office/drawing/2014/main" val="214503529"/>
                    </a:ext>
                  </a:extLst>
                </a:gridCol>
              </a:tblGrid>
              <a:tr h="26566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STRUKTUR PROGRAM SEDIA ADA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CATATAN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625777"/>
                  </a:ext>
                </a:extLst>
              </a:tr>
              <a:tr h="26566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1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582922"/>
                  </a:ext>
                </a:extLst>
              </a:tr>
              <a:tr h="26566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9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07484"/>
                  </a:ext>
                </a:extLst>
              </a:tr>
              <a:tr h="2941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</a:t>
                      </a:r>
                      <a:r>
                        <a:rPr lang="ms-MY" sz="9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Kusus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852977"/>
                  </a:ext>
                </a:extLst>
              </a:tr>
              <a:tr h="688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484915"/>
                  </a:ext>
                </a:extLst>
              </a:tr>
              <a:tr h="26566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042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910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A2D8F4-FF02-ACCE-AF9D-A1C6FEF5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6</a:t>
            </a:fld>
            <a:endParaRPr lang="en-MY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C464721-B629-DD8B-465A-2B88BB0AB8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379259"/>
              </p:ext>
            </p:extLst>
          </p:nvPr>
        </p:nvGraphicFramePr>
        <p:xfrm>
          <a:off x="673356" y="1103581"/>
          <a:ext cx="10006836" cy="1515260"/>
        </p:xfrm>
        <a:graphic>
          <a:graphicData uri="http://schemas.openxmlformats.org/drawingml/2006/table">
            <a:tbl>
              <a:tblPr firstRow="1" firstCol="1" bandRow="1"/>
              <a:tblGrid>
                <a:gridCol w="1738821">
                  <a:extLst>
                    <a:ext uri="{9D8B030D-6E8A-4147-A177-3AD203B41FA5}">
                      <a16:colId xmlns:a16="http://schemas.microsoft.com/office/drawing/2014/main" val="1631009472"/>
                    </a:ext>
                  </a:extLst>
                </a:gridCol>
                <a:gridCol w="2961447">
                  <a:extLst>
                    <a:ext uri="{9D8B030D-6E8A-4147-A177-3AD203B41FA5}">
                      <a16:colId xmlns:a16="http://schemas.microsoft.com/office/drawing/2014/main" val="4004033480"/>
                    </a:ext>
                  </a:extLst>
                </a:gridCol>
                <a:gridCol w="1702106">
                  <a:extLst>
                    <a:ext uri="{9D8B030D-6E8A-4147-A177-3AD203B41FA5}">
                      <a16:colId xmlns:a16="http://schemas.microsoft.com/office/drawing/2014/main" val="2160021622"/>
                    </a:ext>
                  </a:extLst>
                </a:gridCol>
                <a:gridCol w="3604462">
                  <a:extLst>
                    <a:ext uri="{9D8B030D-6E8A-4147-A177-3AD203B41FA5}">
                      <a16:colId xmlns:a16="http://schemas.microsoft.com/office/drawing/2014/main" val="2058028634"/>
                    </a:ext>
                  </a:extLst>
                </a:gridCol>
              </a:tblGrid>
              <a:tr h="207839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STRUKTUR PROGRAM SEDIA ADA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CATATAN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528082"/>
                  </a:ext>
                </a:extLst>
              </a:tr>
              <a:tr h="207839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2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400685"/>
                  </a:ext>
                </a:extLst>
              </a:tr>
              <a:tr h="207839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796330"/>
                  </a:ext>
                </a:extLst>
              </a:tr>
              <a:tr h="2717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245473"/>
                  </a:ext>
                </a:extLst>
              </a:tr>
              <a:tr h="4121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141307"/>
                  </a:ext>
                </a:extLst>
              </a:tr>
              <a:tr h="20783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199425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Bahnschrift" panose="020B0502040204020203" pitchFamily="34" charset="0"/>
              </a:rPr>
              <a:t>PERTUKARAN NAMA PROGRAM </a:t>
            </a:r>
            <a:endParaRPr lang="fi-FI" sz="2400" b="1" dirty="0">
              <a:latin typeface="Bahnschrift" panose="020B0502040204020203" pitchFamily="34" charset="0"/>
            </a:endParaRPr>
          </a:p>
          <a:p>
            <a:endParaRPr lang="fi-FI" sz="3200" b="1" dirty="0">
              <a:latin typeface="Bahnschrift" panose="020B0502040204020203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C464721-B629-DD8B-465A-2B88BB0AB8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555769"/>
              </p:ext>
            </p:extLst>
          </p:nvPr>
        </p:nvGraphicFramePr>
        <p:xfrm>
          <a:off x="657505" y="2748282"/>
          <a:ext cx="9956849" cy="1699361"/>
        </p:xfrm>
        <a:graphic>
          <a:graphicData uri="http://schemas.openxmlformats.org/drawingml/2006/table">
            <a:tbl>
              <a:tblPr firstRow="1" firstCol="1" bandRow="1"/>
              <a:tblGrid>
                <a:gridCol w="1730135">
                  <a:extLst>
                    <a:ext uri="{9D8B030D-6E8A-4147-A177-3AD203B41FA5}">
                      <a16:colId xmlns:a16="http://schemas.microsoft.com/office/drawing/2014/main" val="1631009472"/>
                    </a:ext>
                  </a:extLst>
                </a:gridCol>
                <a:gridCol w="2946654">
                  <a:extLst>
                    <a:ext uri="{9D8B030D-6E8A-4147-A177-3AD203B41FA5}">
                      <a16:colId xmlns:a16="http://schemas.microsoft.com/office/drawing/2014/main" val="4004033480"/>
                    </a:ext>
                  </a:extLst>
                </a:gridCol>
                <a:gridCol w="1693603">
                  <a:extLst>
                    <a:ext uri="{9D8B030D-6E8A-4147-A177-3AD203B41FA5}">
                      <a16:colId xmlns:a16="http://schemas.microsoft.com/office/drawing/2014/main" val="2160021622"/>
                    </a:ext>
                  </a:extLst>
                </a:gridCol>
                <a:gridCol w="3586457">
                  <a:extLst>
                    <a:ext uri="{9D8B030D-6E8A-4147-A177-3AD203B41FA5}">
                      <a16:colId xmlns:a16="http://schemas.microsoft.com/office/drawing/2014/main" val="2058028634"/>
                    </a:ext>
                  </a:extLst>
                </a:gridCol>
              </a:tblGrid>
              <a:tr h="23309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STRUKTUR PROGRAM SEDIA ADA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CATATAN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528082"/>
                  </a:ext>
                </a:extLst>
              </a:tr>
              <a:tr h="23309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2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400685"/>
                  </a:ext>
                </a:extLst>
              </a:tr>
              <a:tr h="23309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796330"/>
                  </a:ext>
                </a:extLst>
              </a:tr>
              <a:tr h="3047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245473"/>
                  </a:ext>
                </a:extLst>
              </a:tr>
              <a:tr h="4622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141307"/>
                  </a:ext>
                </a:extLst>
              </a:tr>
              <a:tr h="23309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199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8179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41BCD7-5D65-2234-BFBA-DB5B707CE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7</a:t>
            </a:fld>
            <a:endParaRPr lang="en-MY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16D702-5166-300A-4291-AEF5893F9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286284"/>
              </p:ext>
            </p:extLst>
          </p:nvPr>
        </p:nvGraphicFramePr>
        <p:xfrm>
          <a:off x="691416" y="994987"/>
          <a:ext cx="10069245" cy="1514129"/>
        </p:xfrm>
        <a:graphic>
          <a:graphicData uri="http://schemas.openxmlformats.org/drawingml/2006/table">
            <a:tbl>
              <a:tblPr firstRow="1" firstCol="1" bandRow="1"/>
              <a:tblGrid>
                <a:gridCol w="1749663">
                  <a:extLst>
                    <a:ext uri="{9D8B030D-6E8A-4147-A177-3AD203B41FA5}">
                      <a16:colId xmlns:a16="http://schemas.microsoft.com/office/drawing/2014/main" val="2951204910"/>
                    </a:ext>
                  </a:extLst>
                </a:gridCol>
                <a:gridCol w="2979915">
                  <a:extLst>
                    <a:ext uri="{9D8B030D-6E8A-4147-A177-3AD203B41FA5}">
                      <a16:colId xmlns:a16="http://schemas.microsoft.com/office/drawing/2014/main" val="2835692705"/>
                    </a:ext>
                  </a:extLst>
                </a:gridCol>
                <a:gridCol w="1712724">
                  <a:extLst>
                    <a:ext uri="{9D8B030D-6E8A-4147-A177-3AD203B41FA5}">
                      <a16:colId xmlns:a16="http://schemas.microsoft.com/office/drawing/2014/main" val="65889934"/>
                    </a:ext>
                  </a:extLst>
                </a:gridCol>
                <a:gridCol w="3626943">
                  <a:extLst>
                    <a:ext uri="{9D8B030D-6E8A-4147-A177-3AD203B41FA5}">
                      <a16:colId xmlns:a16="http://schemas.microsoft.com/office/drawing/2014/main" val="1993366862"/>
                    </a:ext>
                  </a:extLst>
                </a:gridCol>
              </a:tblGrid>
              <a:tr h="19840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STRUKTUR PROGRAM SEDIA ADA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CATATAN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146669"/>
                  </a:ext>
                </a:extLst>
              </a:tr>
              <a:tr h="19840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3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589347"/>
                  </a:ext>
                </a:extLst>
              </a:tr>
              <a:tr h="19840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664849"/>
                  </a:ext>
                </a:extLst>
              </a:tr>
              <a:tr h="2029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670911"/>
                  </a:ext>
                </a:extLst>
              </a:tr>
              <a:tr h="5175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57008"/>
                  </a:ext>
                </a:extLst>
              </a:tr>
              <a:tr h="198402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829200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Bahnschrift" panose="020B0502040204020203" pitchFamily="34" charset="0"/>
              </a:rPr>
              <a:t>PERTUKARAN NAMA PROGRAM </a:t>
            </a:r>
            <a:endParaRPr lang="fi-FI" sz="2400" b="1" dirty="0">
              <a:latin typeface="Bahnschrift" panose="020B0502040204020203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F16D702-5166-300A-4291-AEF5893F9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641790"/>
              </p:ext>
            </p:extLst>
          </p:nvPr>
        </p:nvGraphicFramePr>
        <p:xfrm>
          <a:off x="668253" y="2844516"/>
          <a:ext cx="10092408" cy="1866475"/>
        </p:xfrm>
        <a:graphic>
          <a:graphicData uri="http://schemas.openxmlformats.org/drawingml/2006/table">
            <a:tbl>
              <a:tblPr firstRow="1" firstCol="1" bandRow="1"/>
              <a:tblGrid>
                <a:gridCol w="1753688">
                  <a:extLst>
                    <a:ext uri="{9D8B030D-6E8A-4147-A177-3AD203B41FA5}">
                      <a16:colId xmlns:a16="http://schemas.microsoft.com/office/drawing/2014/main" val="2951204910"/>
                    </a:ext>
                  </a:extLst>
                </a:gridCol>
                <a:gridCol w="2986770">
                  <a:extLst>
                    <a:ext uri="{9D8B030D-6E8A-4147-A177-3AD203B41FA5}">
                      <a16:colId xmlns:a16="http://schemas.microsoft.com/office/drawing/2014/main" val="2835692705"/>
                    </a:ext>
                  </a:extLst>
                </a:gridCol>
                <a:gridCol w="1716664">
                  <a:extLst>
                    <a:ext uri="{9D8B030D-6E8A-4147-A177-3AD203B41FA5}">
                      <a16:colId xmlns:a16="http://schemas.microsoft.com/office/drawing/2014/main" val="65889934"/>
                    </a:ext>
                  </a:extLst>
                </a:gridCol>
                <a:gridCol w="3635286">
                  <a:extLst>
                    <a:ext uri="{9D8B030D-6E8A-4147-A177-3AD203B41FA5}">
                      <a16:colId xmlns:a16="http://schemas.microsoft.com/office/drawing/2014/main" val="1993366862"/>
                    </a:ext>
                  </a:extLst>
                </a:gridCol>
              </a:tblGrid>
              <a:tr h="24457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STRUKTUR PROGRAM SEDIA ADA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CATATAN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146669"/>
                  </a:ext>
                </a:extLst>
              </a:tr>
              <a:tr h="24457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3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589347"/>
                  </a:ext>
                </a:extLst>
              </a:tr>
              <a:tr h="24457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664849"/>
                  </a:ext>
                </a:extLst>
              </a:tr>
              <a:tr h="2502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670911"/>
                  </a:ext>
                </a:extLst>
              </a:tr>
              <a:tr h="6379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57008"/>
                  </a:ext>
                </a:extLst>
              </a:tr>
              <a:tr h="24457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829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597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41BCD7-5D65-2234-BFBA-DB5B707CE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8</a:t>
            </a:fld>
            <a:endParaRPr lang="en-MY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16D702-5166-300A-4291-AEF5893F9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285154"/>
              </p:ext>
            </p:extLst>
          </p:nvPr>
        </p:nvGraphicFramePr>
        <p:xfrm>
          <a:off x="691415" y="994990"/>
          <a:ext cx="9930255" cy="1579961"/>
        </p:xfrm>
        <a:graphic>
          <a:graphicData uri="http://schemas.openxmlformats.org/drawingml/2006/table">
            <a:tbl>
              <a:tblPr firstRow="1" firstCol="1" bandRow="1"/>
              <a:tblGrid>
                <a:gridCol w="1725512">
                  <a:extLst>
                    <a:ext uri="{9D8B030D-6E8A-4147-A177-3AD203B41FA5}">
                      <a16:colId xmlns:a16="http://schemas.microsoft.com/office/drawing/2014/main" val="2951204910"/>
                    </a:ext>
                  </a:extLst>
                </a:gridCol>
                <a:gridCol w="2938782">
                  <a:extLst>
                    <a:ext uri="{9D8B030D-6E8A-4147-A177-3AD203B41FA5}">
                      <a16:colId xmlns:a16="http://schemas.microsoft.com/office/drawing/2014/main" val="2835692705"/>
                    </a:ext>
                  </a:extLst>
                </a:gridCol>
                <a:gridCol w="1689082">
                  <a:extLst>
                    <a:ext uri="{9D8B030D-6E8A-4147-A177-3AD203B41FA5}">
                      <a16:colId xmlns:a16="http://schemas.microsoft.com/office/drawing/2014/main" val="65889934"/>
                    </a:ext>
                  </a:extLst>
                </a:gridCol>
                <a:gridCol w="3576879">
                  <a:extLst>
                    <a:ext uri="{9D8B030D-6E8A-4147-A177-3AD203B41FA5}">
                      <a16:colId xmlns:a16="http://schemas.microsoft.com/office/drawing/2014/main" val="1993366862"/>
                    </a:ext>
                  </a:extLst>
                </a:gridCol>
              </a:tblGrid>
              <a:tr h="207028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STRUKTUR PROGRAM SEDIA ADA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CATATAN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146669"/>
                  </a:ext>
                </a:extLst>
              </a:tr>
              <a:tr h="207028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</a:t>
                      </a:r>
                      <a:r>
                        <a:rPr lang="ms-MY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589347"/>
                  </a:ext>
                </a:extLst>
              </a:tr>
              <a:tr h="207028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664849"/>
                  </a:ext>
                </a:extLst>
              </a:tr>
              <a:tr h="2117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670911"/>
                  </a:ext>
                </a:extLst>
              </a:tr>
              <a:tr h="5400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57008"/>
                  </a:ext>
                </a:extLst>
              </a:tr>
              <a:tr h="207028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829200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Bahnschrift" panose="020B0502040204020203" pitchFamily="34" charset="0"/>
              </a:rPr>
              <a:t>PERTUKARAN NAMA PROGRAM </a:t>
            </a:r>
            <a:endParaRPr lang="fi-FI" sz="2400" b="1" dirty="0">
              <a:latin typeface="Bahnschrift" panose="020B0502040204020203" pitchFamily="34" charset="0"/>
            </a:endParaRPr>
          </a:p>
          <a:p>
            <a:endParaRPr lang="fi-FI" sz="3200" b="1" dirty="0">
              <a:latin typeface="Bahnschrift" panose="020B0502040204020203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F16D702-5166-300A-4291-AEF5893F9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08035"/>
              </p:ext>
            </p:extLst>
          </p:nvPr>
        </p:nvGraphicFramePr>
        <p:xfrm>
          <a:off x="668253" y="2844518"/>
          <a:ext cx="9953418" cy="1756742"/>
        </p:xfrm>
        <a:graphic>
          <a:graphicData uri="http://schemas.openxmlformats.org/drawingml/2006/table">
            <a:tbl>
              <a:tblPr firstRow="1" firstCol="1" bandRow="1"/>
              <a:tblGrid>
                <a:gridCol w="1729537">
                  <a:extLst>
                    <a:ext uri="{9D8B030D-6E8A-4147-A177-3AD203B41FA5}">
                      <a16:colId xmlns:a16="http://schemas.microsoft.com/office/drawing/2014/main" val="2951204910"/>
                    </a:ext>
                  </a:extLst>
                </a:gridCol>
                <a:gridCol w="2945636">
                  <a:extLst>
                    <a:ext uri="{9D8B030D-6E8A-4147-A177-3AD203B41FA5}">
                      <a16:colId xmlns:a16="http://schemas.microsoft.com/office/drawing/2014/main" val="2835692705"/>
                    </a:ext>
                  </a:extLst>
                </a:gridCol>
                <a:gridCol w="1693023">
                  <a:extLst>
                    <a:ext uri="{9D8B030D-6E8A-4147-A177-3AD203B41FA5}">
                      <a16:colId xmlns:a16="http://schemas.microsoft.com/office/drawing/2014/main" val="65889934"/>
                    </a:ext>
                  </a:extLst>
                </a:gridCol>
                <a:gridCol w="3585222">
                  <a:extLst>
                    <a:ext uri="{9D8B030D-6E8A-4147-A177-3AD203B41FA5}">
                      <a16:colId xmlns:a16="http://schemas.microsoft.com/office/drawing/2014/main" val="1993366862"/>
                    </a:ext>
                  </a:extLst>
                </a:gridCol>
              </a:tblGrid>
              <a:tr h="23019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STRUKTUR PROGRAM SEDIA ADA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CATATAN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146669"/>
                  </a:ext>
                </a:extLst>
              </a:tr>
              <a:tr h="23019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</a:t>
                      </a:r>
                      <a:r>
                        <a:rPr lang="ms-MY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589347"/>
                  </a:ext>
                </a:extLst>
              </a:tr>
              <a:tr h="23019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664849"/>
                  </a:ext>
                </a:extLst>
              </a:tr>
              <a:tr h="2354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670911"/>
                  </a:ext>
                </a:extLst>
              </a:tr>
              <a:tr h="600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57008"/>
                  </a:ext>
                </a:extLst>
              </a:tr>
              <a:tr h="230192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829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287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172C43-2E66-492A-A937-94AA5EDB4B21}"/>
              </a:ext>
            </a:extLst>
          </p:cNvPr>
          <p:cNvSpPr/>
          <p:nvPr/>
        </p:nvSpPr>
        <p:spPr>
          <a:xfrm rot="5400000">
            <a:off x="4594645" y="-645788"/>
            <a:ext cx="2881397" cy="12192001"/>
          </a:xfrm>
          <a:prstGeom prst="rect">
            <a:avLst/>
          </a:prstGeom>
          <a:solidFill>
            <a:srgbClr val="060155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28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" name="Google Shape;892;p111"/>
          <p:cNvSpPr txBox="1"/>
          <p:nvPr/>
        </p:nvSpPr>
        <p:spPr>
          <a:xfrm>
            <a:off x="2431692" y="1354023"/>
            <a:ext cx="7328616" cy="896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9" tIns="60923" rIns="121879" bIns="60923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Tx/>
              <a:buNone/>
              <a:tabLst/>
              <a:defRPr/>
            </a:pPr>
            <a:r>
              <a:rPr kumimoji="0" lang="en-US" sz="8000" b="1" i="0" u="none" strike="noStrike" kern="0" cap="none" spc="-15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TERIMA KASIH</a:t>
            </a:r>
            <a:endParaRPr kumimoji="0" sz="8000" b="0" i="0" u="none" strike="noStrike" kern="0" cap="none" spc="-15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4678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4851</TotalTime>
  <Words>297</Words>
  <Application>Microsoft Office PowerPoint</Application>
  <PresentationFormat>Widescreen</PresentationFormat>
  <Paragraphs>152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Bahnschrift</vt:lpstr>
      <vt:lpstr>Calibri</vt:lpstr>
      <vt:lpstr>Calibri Light</vt:lpstr>
      <vt:lpstr>Cambria</vt:lpstr>
      <vt:lpstr>Century Gothic</vt:lpstr>
      <vt:lpstr>Times New Roman</vt:lpstr>
      <vt:lpstr>Wingdings</vt:lpstr>
      <vt:lpstr>Office Theme</vt:lpstr>
      <vt:lpstr>MESYUARAT JAWATANKUASA PENDIDIKAN TINGGI (JKPT)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Hidayah Arasad</cp:lastModifiedBy>
  <cp:revision>358</cp:revision>
  <cp:lastPrinted>2022-08-03T00:41:28Z</cp:lastPrinted>
  <dcterms:created xsi:type="dcterms:W3CDTF">2020-03-26T14:02:08Z</dcterms:created>
  <dcterms:modified xsi:type="dcterms:W3CDTF">2024-10-22T06:46:02Z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2022-12-02T02:52:23Z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b64f8075-2917-4ae3-86de-406a8923a004</vt:lpwstr>
  </property>
  <property fmtid="{D5CDD505-2E9C-101B-9397-08002B2CF9AE}" pid="7" name="MSIP_Label_defa4170-0d19-0005-0004-bc88714345d2_ActionId">
    <vt:lpwstr>cb2884be-17be-4b68-bd5b-5cb4b633206f</vt:lpwstr>
  </property>
  <property fmtid="{D5CDD505-2E9C-101B-9397-08002B2CF9AE}" pid="8" name="MSIP_Label_defa4170-0d19-0005-0004-bc88714345d2_ContentBits">
    <vt:lpwstr>0</vt:lpwstr>
  </property>
</Properties>
</file>