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65" r:id="rId2"/>
    <p:sldId id="351" r:id="rId3"/>
    <p:sldId id="352" r:id="rId4"/>
    <p:sldId id="354" r:id="rId5"/>
    <p:sldId id="355" r:id="rId6"/>
    <p:sldId id="357" r:id="rId7"/>
    <p:sldId id="359" r:id="rId8"/>
    <p:sldId id="366" r:id="rId9"/>
    <p:sldId id="305" r:id="rId10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0B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0" autoAdjust="0"/>
  </p:normalViewPr>
  <p:slideViewPr>
    <p:cSldViewPr snapToGrid="0">
      <p:cViewPr varScale="1">
        <p:scale>
          <a:sx n="87" d="100"/>
          <a:sy n="87" d="100"/>
        </p:scale>
        <p:origin x="124" y="29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90" d="100"/>
        <a:sy n="190" d="100"/>
      </p:scale>
      <p:origin x="0" y="-3341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8055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60" cy="498055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>
              <a:defRPr sz="1200"/>
            </a:lvl1pPr>
          </a:lstStyle>
          <a:p>
            <a:fld id="{A4BD8281-7321-4AAA-8DBC-EA811DCDA94B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60" cy="498054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60" cy="498054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>
              <a:defRPr sz="1200"/>
            </a:lvl1pPr>
          </a:lstStyle>
          <a:p>
            <a:fld id="{8A316D77-3EB7-48BA-A10E-5709A12FA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9828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8055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60" cy="498055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>
              <a:defRPr sz="1200"/>
            </a:lvl1pPr>
          </a:lstStyle>
          <a:p>
            <a:fld id="{39748C25-1472-469C-A8F9-BEC88BB60F90}" type="datetimeFigureOut">
              <a:rPr lang="en-MY" smtClean="0"/>
              <a:t>19/2/2024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87" tIns="46644" rIns="93287" bIns="46644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3287" tIns="46644" rIns="93287" bIns="46644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60" cy="498054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60" cy="498054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>
              <a:defRPr sz="1200"/>
            </a:lvl1pPr>
          </a:lstStyle>
          <a:p>
            <a:fld id="{3FFEAD4D-E5C9-4428-AE20-19F80DBFE45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93276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FABB4-B819-4603-A8F5-60C27515A637}" type="datetime1">
              <a:rPr lang="en-MY" smtClean="0"/>
              <a:t>19/2/2024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CB8F4-B197-4E7A-B735-EEE554607D8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16086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497A7-5E30-45CC-A0CD-92D5FE4FF21F}" type="datetime1">
              <a:rPr lang="en-MY" smtClean="0"/>
              <a:t>19/2/2024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CB8F4-B197-4E7A-B735-EEE554607D8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36959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01B22-D755-4CE8-83CD-E3A4E840E8BB}" type="datetime1">
              <a:rPr lang="en-MY" smtClean="0"/>
              <a:t>19/2/2024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CB8F4-B197-4E7A-B735-EEE554607D8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560495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ster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6351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78949-57F6-4B37-849C-5A7492513E07}" type="datetime1">
              <a:rPr lang="en-MY" smtClean="0"/>
              <a:t>19/2/2024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CB8F4-B197-4E7A-B735-EEE554607D8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44771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7902-8939-449A-AFBE-743EF2152AA6}" type="datetime1">
              <a:rPr lang="en-MY" smtClean="0"/>
              <a:t>19/2/2024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CB8F4-B197-4E7A-B735-EEE554607D8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47128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627E0-15D5-418E-AAC8-9164FD75344A}" type="datetime1">
              <a:rPr lang="en-MY" smtClean="0"/>
              <a:t>19/2/2024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CB8F4-B197-4E7A-B735-EEE554607D8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12487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E0BD1-1BA1-4287-9B82-F061CAB494CD}" type="datetime1">
              <a:rPr lang="en-MY" smtClean="0"/>
              <a:t>19/2/2024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CB8F4-B197-4E7A-B735-EEE554607D8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67504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3496A-E5D7-466C-A600-E61EBAC132D1}" type="datetime1">
              <a:rPr lang="en-MY" smtClean="0"/>
              <a:t>19/2/2024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CB8F4-B197-4E7A-B735-EEE554607D8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4105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804DC-47DB-46B7-BD47-151693D38D9D}" type="datetime1">
              <a:rPr lang="en-MY" smtClean="0"/>
              <a:t>19/2/2024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CB8F4-B197-4E7A-B735-EEE554607D8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26551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3867F-9222-47D2-8232-FCE440711F4D}" type="datetime1">
              <a:rPr lang="en-MY" smtClean="0"/>
              <a:t>19/2/2024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CB8F4-B197-4E7A-B735-EEE554607D8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45660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70D8D-1B6B-4D15-8EC5-6603C93C1186}" type="datetime1">
              <a:rPr lang="en-MY" smtClean="0"/>
              <a:t>19/2/2024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CB8F4-B197-4E7A-B735-EEE554607D8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869730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20FB8A-509B-4BD3-9575-1F8062A74EB2}" type="datetime1">
              <a:rPr lang="en-MY" smtClean="0"/>
              <a:t>19/2/2024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CB8F4-B197-4E7A-B735-EEE554607D8A}" type="slidenum">
              <a:rPr lang="en-MY" smtClean="0"/>
              <a:t>‹#›</a:t>
            </a:fld>
            <a:endParaRPr lang="en-MY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5869" y="12412"/>
            <a:ext cx="1273586" cy="56841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547" y="4913372"/>
            <a:ext cx="11545847" cy="194462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483" y="4913372"/>
            <a:ext cx="11806516" cy="194462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9070" y="110814"/>
            <a:ext cx="1100463" cy="505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3115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3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MY" b="1" dirty="0" smtClean="0">
                <a:solidFill>
                  <a:srgbClr val="0000CC"/>
                </a:solidFill>
                <a:latin typeface="Bahnschrift" panose="020B0502040204020203" pitchFamily="34" charset="0"/>
              </a:rPr>
              <a:t>MESYUARAT JAWATANKUASA PENDIDIKAN TINGGI (JKPT)</a:t>
            </a:r>
            <a:endParaRPr lang="en-MY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b="1" dirty="0" smtClean="0"/>
              <a:t>PROGRAM:</a:t>
            </a:r>
          </a:p>
          <a:p>
            <a:pPr algn="l"/>
            <a:r>
              <a:rPr lang="en-US" b="1" dirty="0" smtClean="0"/>
              <a:t>UNIVERSITI: INTERNATIONAL ISLAMIC UNIVERSITY MALAYSIA (UIAM)</a:t>
            </a:r>
          </a:p>
          <a:p>
            <a:pPr algn="l"/>
            <a:r>
              <a:rPr lang="en-US" b="1" dirty="0" smtClean="0"/>
              <a:t>FAKULTI: </a:t>
            </a:r>
          </a:p>
          <a:p>
            <a:endParaRPr lang="en-MY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F59AD1-2C76-B54C-A45D-E7734380A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C49E9-59D7-4A7C-B38C-151BA5D7E85F}" type="slidenum">
              <a:rPr lang="en-MY" smtClean="0"/>
              <a:t>1</a:t>
            </a:fld>
            <a:endParaRPr lang="en-MY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5575D8F-1B84-48AD-8E1D-CE8CCB8CA4D0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318171" cy="5537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>
                <a:latin typeface="Bahnschrift" panose="020B0502040204020203" pitchFamily="34" charset="0"/>
              </a:rPr>
              <a:t>SEMAKAN KURIKULUM</a:t>
            </a:r>
            <a:endParaRPr lang="fi-FI" sz="3200" b="1" dirty="0"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462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2297C9B-CCE1-48F8-B230-1EAFAC751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CB8F4-B197-4E7A-B735-EEE554607D8A}" type="slidenum">
              <a:rPr lang="en-MY" smtClean="0"/>
              <a:t>2</a:t>
            </a:fld>
            <a:endParaRPr lang="en-MY"/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E5575D8F-1B84-48AD-8E1D-CE8CCB8CA4D0}"/>
              </a:ext>
            </a:extLst>
          </p:cNvPr>
          <p:cNvSpPr txBox="1">
            <a:spLocks/>
          </p:cNvSpPr>
          <p:nvPr/>
        </p:nvSpPr>
        <p:spPr>
          <a:xfrm>
            <a:off x="0" y="-29261"/>
            <a:ext cx="9318171" cy="5537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4"/>
            </a:solidFill>
          </a:ln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latin typeface="Bahnschrift" panose="020B0502040204020203" pitchFamily="34" charset="0"/>
              </a:rPr>
              <a:t>SEMAKAN KURIKULUM</a:t>
            </a:r>
            <a:endParaRPr lang="fi-FI" sz="3200" b="1" dirty="0">
              <a:latin typeface="Bahnschrift" panose="020B0502040204020203" pitchFamily="34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987B6EB2-E918-C48D-84A9-57C89F021E28}"/>
              </a:ext>
            </a:extLst>
          </p:cNvPr>
          <p:cNvSpPr txBox="1">
            <a:spLocks/>
          </p:cNvSpPr>
          <p:nvPr/>
        </p:nvSpPr>
        <p:spPr>
          <a:xfrm>
            <a:off x="351972" y="1085214"/>
            <a:ext cx="11001828" cy="431020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>
              <a:buFont typeface="Wingdings" panose="05000000000000000000" pitchFamily="2" charset="2"/>
              <a:buChar char="Ø"/>
            </a:pPr>
            <a:endParaRPr lang="en-US" sz="2800" b="1" dirty="0" smtClean="0">
              <a:latin typeface="Bahnschrift" panose="020B0502040204020203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1" dirty="0" err="1" smtClean="0">
                <a:latin typeface="Bahnschrift" panose="020B0502040204020203" pitchFamily="34" charset="0"/>
              </a:rPr>
              <a:t>Jumlah</a:t>
            </a:r>
            <a:r>
              <a:rPr lang="en-US" sz="2800" b="1" dirty="0" smtClean="0">
                <a:latin typeface="Bahnschrift" panose="020B0502040204020203" pitchFamily="34" charset="0"/>
              </a:rPr>
              <a:t> </a:t>
            </a:r>
            <a:r>
              <a:rPr lang="en-US" sz="2800" b="1" dirty="0">
                <a:latin typeface="Bahnschrift" panose="020B0502040204020203" pitchFamily="34" charset="0"/>
              </a:rPr>
              <a:t>Jam </a:t>
            </a:r>
            <a:r>
              <a:rPr lang="en-US" sz="2800" b="1" dirty="0" err="1">
                <a:latin typeface="Bahnschrift" panose="020B0502040204020203" pitchFamily="34" charset="0"/>
              </a:rPr>
              <a:t>Kredit</a:t>
            </a:r>
            <a:r>
              <a:rPr lang="en-US" sz="2800" b="1" dirty="0">
                <a:latin typeface="Bahnschrift" panose="020B0502040204020203" pitchFamily="34" charset="0"/>
              </a:rPr>
              <a:t>: </a:t>
            </a:r>
            <a:endParaRPr lang="en-US" sz="2800" b="1" dirty="0" smtClean="0">
              <a:latin typeface="Bahnschrift" panose="020B0502040204020203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1" dirty="0" smtClean="0">
                <a:latin typeface="Bahnschrift" panose="020B0502040204020203" pitchFamily="34" charset="0"/>
              </a:rPr>
              <a:t>Mod </a:t>
            </a:r>
            <a:r>
              <a:rPr lang="en-US" sz="2800" b="1" dirty="0" err="1">
                <a:latin typeface="Bahnschrift" panose="020B0502040204020203" pitchFamily="34" charset="0"/>
              </a:rPr>
              <a:t>Penawaran</a:t>
            </a:r>
            <a:r>
              <a:rPr lang="en-US" sz="2800" b="1" dirty="0">
                <a:latin typeface="Bahnschrift" panose="020B0502040204020203" pitchFamily="34" charset="0"/>
              </a:rPr>
              <a:t>: </a:t>
            </a:r>
            <a:endParaRPr lang="en-US" sz="2800" b="1" dirty="0" smtClean="0">
              <a:latin typeface="Bahnschrift" panose="020B0502040204020203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1" dirty="0" err="1" smtClean="0">
                <a:latin typeface="Bahnschrift" panose="020B0502040204020203" pitchFamily="34" charset="0"/>
              </a:rPr>
              <a:t>Bidang</a:t>
            </a:r>
            <a:r>
              <a:rPr lang="en-US" sz="2800" b="1" dirty="0" smtClean="0">
                <a:latin typeface="Bahnschrift" panose="020B0502040204020203" pitchFamily="34" charset="0"/>
              </a:rPr>
              <a:t> </a:t>
            </a:r>
            <a:r>
              <a:rPr lang="en-US" sz="2800" b="1" dirty="0">
                <a:latin typeface="Bahnschrift" panose="020B0502040204020203" pitchFamily="34" charset="0"/>
              </a:rPr>
              <a:t>National Education Code (NEC):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1" dirty="0" err="1">
                <a:latin typeface="Bahnschrift" panose="020B0502040204020203" pitchFamily="34" charset="0"/>
              </a:rPr>
              <a:t>Pengiktirafan</a:t>
            </a:r>
            <a:r>
              <a:rPr lang="en-US" sz="2800" b="1" dirty="0">
                <a:latin typeface="Bahnschrift" panose="020B0502040204020203" pitchFamily="34" charset="0"/>
              </a:rPr>
              <a:t> Badan </a:t>
            </a:r>
            <a:r>
              <a:rPr lang="en-US" sz="2800" b="1" dirty="0" err="1">
                <a:latin typeface="Bahnschrift" panose="020B0502040204020203" pitchFamily="34" charset="0"/>
              </a:rPr>
              <a:t>Profesional</a:t>
            </a:r>
            <a:r>
              <a:rPr lang="en-US" sz="2800" b="1" dirty="0">
                <a:latin typeface="Bahnschrift" panose="020B0502040204020203" pitchFamily="34" charset="0"/>
              </a:rPr>
              <a:t>: </a:t>
            </a:r>
            <a:r>
              <a:rPr lang="en-US" sz="2800" dirty="0" err="1">
                <a:latin typeface="Bahnschrift" panose="020B0502040204020203" pitchFamily="34" charset="0"/>
              </a:rPr>
              <a:t>Tidak</a:t>
            </a:r>
            <a:r>
              <a:rPr lang="en-US" sz="2800" dirty="0">
                <a:latin typeface="Bahnschrift" panose="020B0502040204020203" pitchFamily="34" charset="0"/>
              </a:rPr>
              <a:t> </a:t>
            </a:r>
            <a:r>
              <a:rPr lang="en-US" sz="2800" dirty="0" err="1" smtClean="0">
                <a:latin typeface="Bahnschrift" panose="020B0502040204020203" pitchFamily="34" charset="0"/>
              </a:rPr>
              <a:t>berkaitan</a:t>
            </a:r>
            <a:endParaRPr lang="en-US" sz="2800" dirty="0" smtClean="0">
              <a:latin typeface="Bahnschrift" panose="020B0502040204020203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1" dirty="0" err="1" smtClean="0">
                <a:latin typeface="Bahnschrift" panose="020B0502040204020203" pitchFamily="34" charset="0"/>
              </a:rPr>
              <a:t>Tarikh</a:t>
            </a:r>
            <a:r>
              <a:rPr lang="en-US" sz="2800" b="1" dirty="0" smtClean="0">
                <a:latin typeface="Bahnschrift" panose="020B0502040204020203" pitchFamily="34" charset="0"/>
              </a:rPr>
              <a:t> </a:t>
            </a:r>
            <a:r>
              <a:rPr lang="en-US" sz="2800" b="1" dirty="0" err="1">
                <a:latin typeface="Bahnschrift" panose="020B0502040204020203" pitchFamily="34" charset="0"/>
              </a:rPr>
              <a:t>Kelulusan</a:t>
            </a:r>
            <a:r>
              <a:rPr lang="en-US" sz="2800" b="1" dirty="0">
                <a:latin typeface="Bahnschrift" panose="020B0502040204020203" pitchFamily="34" charset="0"/>
              </a:rPr>
              <a:t> </a:t>
            </a:r>
            <a:r>
              <a:rPr lang="en-US" sz="2800" b="1" dirty="0" err="1">
                <a:latin typeface="Bahnschrift" panose="020B0502040204020203" pitchFamily="34" charset="0"/>
              </a:rPr>
              <a:t>Senat</a:t>
            </a:r>
            <a:r>
              <a:rPr lang="en-US" sz="2800" b="1" dirty="0">
                <a:latin typeface="Bahnschrift" panose="020B0502040204020203" pitchFamily="34" charset="0"/>
              </a:rPr>
              <a:t>: </a:t>
            </a:r>
            <a:endParaRPr lang="en-US" sz="2800" dirty="0">
              <a:latin typeface="Bahnschrift" panose="020B0502040204020203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1" dirty="0" err="1">
                <a:latin typeface="Bahnschrift" panose="020B0502040204020203" pitchFamily="34" charset="0"/>
              </a:rPr>
              <a:t>Sesi</a:t>
            </a:r>
            <a:r>
              <a:rPr lang="en-US" sz="2800" b="1" dirty="0">
                <a:latin typeface="Bahnschrift" panose="020B0502040204020203" pitchFamily="34" charset="0"/>
              </a:rPr>
              <a:t> </a:t>
            </a:r>
            <a:r>
              <a:rPr lang="en-US" sz="2800" b="1" dirty="0" err="1">
                <a:latin typeface="Bahnschrift" panose="020B0502040204020203" pitchFamily="34" charset="0"/>
              </a:rPr>
              <a:t>Penawaran</a:t>
            </a:r>
            <a:r>
              <a:rPr lang="en-US" sz="2800" b="1" dirty="0">
                <a:latin typeface="Bahnschrift" panose="020B0502040204020203" pitchFamily="34" charset="0"/>
              </a:rPr>
              <a:t> </a:t>
            </a:r>
            <a:r>
              <a:rPr lang="en-US" sz="2800" b="1" dirty="0" err="1">
                <a:latin typeface="Bahnschrift" panose="020B0502040204020203" pitchFamily="34" charset="0"/>
              </a:rPr>
              <a:t>Dipohon</a:t>
            </a:r>
            <a:r>
              <a:rPr lang="en-US" sz="2800" b="1" dirty="0" smtClean="0">
                <a:latin typeface="Bahnschrift" panose="020B0502040204020203" pitchFamily="34" charset="0"/>
              </a:rPr>
              <a:t>:</a:t>
            </a:r>
            <a:endParaRPr lang="en-US" sz="2800" dirty="0">
              <a:latin typeface="Bahnschrift" panose="020B0502040204020203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2800" b="1" dirty="0">
              <a:latin typeface="Bahnschrift" panose="020B0502040204020203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2800" b="1" dirty="0">
              <a:latin typeface="Bahnschrift" panose="020B0502040204020203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2800" b="1" dirty="0">
              <a:latin typeface="Bahnschrift" panose="020B0502040204020203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2800" b="1" dirty="0">
              <a:latin typeface="Bahnschrift" panose="020B0502040204020203" pitchFamily="34" charset="0"/>
            </a:endParaRPr>
          </a:p>
          <a:p>
            <a:endParaRPr lang="en-US" sz="2800" b="1" dirty="0"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225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2297C9B-CCE1-48F8-B230-1EAFAC751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CB8F4-B197-4E7A-B735-EEE554607D8A}" type="slidenum">
              <a:rPr lang="en-MY" smtClean="0"/>
              <a:t>3</a:t>
            </a:fld>
            <a:endParaRPr lang="en-MY"/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E5575D8F-1B84-48AD-8E1D-CE8CCB8CA4D0}"/>
              </a:ext>
            </a:extLst>
          </p:cNvPr>
          <p:cNvSpPr txBox="1">
            <a:spLocks/>
          </p:cNvSpPr>
          <p:nvPr/>
        </p:nvSpPr>
        <p:spPr>
          <a:xfrm>
            <a:off x="0" y="-29261"/>
            <a:ext cx="9318171" cy="5537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4"/>
            </a:solidFill>
          </a:ln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latin typeface="Bahnschrift" panose="020B0502040204020203" pitchFamily="34" charset="0"/>
              </a:rPr>
              <a:t>SEMAKAN KURIKULUM</a:t>
            </a:r>
            <a:endParaRPr lang="fi-FI" sz="3200" b="1" dirty="0">
              <a:latin typeface="Bahnschrift" panose="020B0502040204020203" pitchFamily="34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987B6EB2-E918-C48D-84A9-57C89F021E28}"/>
              </a:ext>
            </a:extLst>
          </p:cNvPr>
          <p:cNvSpPr txBox="1">
            <a:spLocks/>
          </p:cNvSpPr>
          <p:nvPr/>
        </p:nvSpPr>
        <p:spPr>
          <a:xfrm>
            <a:off x="351972" y="1085215"/>
            <a:ext cx="11001828" cy="5537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1" dirty="0" err="1">
                <a:latin typeface="Bahnschrift" panose="020B0502040204020203" pitchFamily="34" charset="0"/>
              </a:rPr>
              <a:t>Justifikasi</a:t>
            </a:r>
            <a:r>
              <a:rPr lang="en-US" sz="2800" b="1" dirty="0">
                <a:latin typeface="Bahnschrift" panose="020B0502040204020203" pitchFamily="34" charset="0"/>
              </a:rPr>
              <a:t> </a:t>
            </a:r>
            <a:r>
              <a:rPr lang="en-US" sz="2800" b="1" dirty="0" err="1">
                <a:latin typeface="Bahnschrift" panose="020B0502040204020203" pitchFamily="34" charset="0"/>
              </a:rPr>
              <a:t>semakan</a:t>
            </a:r>
            <a:r>
              <a:rPr lang="en-US" sz="2800" b="1" dirty="0">
                <a:latin typeface="Bahnschrift" panose="020B0502040204020203" pitchFamily="34" charset="0"/>
              </a:rPr>
              <a:t> </a:t>
            </a:r>
            <a:r>
              <a:rPr lang="en-US" sz="2800" b="1" dirty="0" err="1">
                <a:latin typeface="Bahnschrift" panose="020B0502040204020203" pitchFamily="34" charset="0"/>
              </a:rPr>
              <a:t>kurikulum</a:t>
            </a:r>
            <a:r>
              <a:rPr lang="en-US" sz="2800" b="1" dirty="0">
                <a:latin typeface="Bahnschrift" panose="020B0502040204020203" pitchFamily="34" charset="0"/>
              </a:rPr>
              <a:t>: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2800" b="1" dirty="0">
              <a:latin typeface="Bahnschrift" panose="020B0502040204020203" pitchFamily="34" charset="0"/>
            </a:endParaRPr>
          </a:p>
          <a:p>
            <a:pPr marL="914400" indent="-457200">
              <a:buFont typeface="Arial" panose="020B0604020202020204" pitchFamily="34" charset="0"/>
              <a:buChar char="•"/>
            </a:pPr>
            <a:endParaRPr lang="en-US" sz="2800" dirty="0">
              <a:latin typeface="Bahnschrift" panose="020B0502040204020203" pitchFamily="34" charset="0"/>
            </a:endParaRPr>
          </a:p>
          <a:p>
            <a:endParaRPr lang="en-US" sz="2800" b="1" dirty="0">
              <a:latin typeface="Bahnschrift" panose="020B0502040204020203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2800" b="1" dirty="0">
              <a:latin typeface="Bahnschrift" panose="020B0502040204020203" pitchFamily="34" charset="0"/>
            </a:endParaRPr>
          </a:p>
          <a:p>
            <a:endParaRPr lang="en-US" sz="2800" b="1" dirty="0"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5500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2297C9B-CCE1-48F8-B230-1EAFAC751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CB8F4-B197-4E7A-B735-EEE554607D8A}" type="slidenum">
              <a:rPr lang="en-MY" smtClean="0"/>
              <a:t>4</a:t>
            </a:fld>
            <a:endParaRPr lang="en-MY"/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E5575D8F-1B84-48AD-8E1D-CE8CCB8CA4D0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318171" cy="5537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4"/>
            </a:solidFill>
          </a:ln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latin typeface="Bahnschrift" panose="020B0502040204020203" pitchFamily="34" charset="0"/>
              </a:rPr>
              <a:t>SEMAKAN KURIKULUM</a:t>
            </a:r>
            <a:endParaRPr lang="fi-FI" sz="3200" b="1" dirty="0">
              <a:latin typeface="Bahnschrift" panose="020B0502040204020203" pitchFamily="34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AF5FCD0-47D7-D985-D751-C76CD5E87380}"/>
              </a:ext>
            </a:extLst>
          </p:cNvPr>
          <p:cNvSpPr txBox="1">
            <a:spLocks/>
          </p:cNvSpPr>
          <p:nvPr/>
        </p:nvSpPr>
        <p:spPr>
          <a:xfrm>
            <a:off x="351972" y="709069"/>
            <a:ext cx="11001828" cy="5537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1" dirty="0">
                <a:latin typeface="Bahnschrift" panose="020B0502040204020203" pitchFamily="34" charset="0"/>
              </a:rPr>
              <a:t>Maklumat </a:t>
            </a:r>
            <a:r>
              <a:rPr lang="en-US" sz="2800" b="1" dirty="0" err="1">
                <a:latin typeface="Bahnschrift" panose="020B0502040204020203" pitchFamily="34" charset="0"/>
              </a:rPr>
              <a:t>perubahan</a:t>
            </a:r>
            <a:r>
              <a:rPr lang="en-US" sz="2800" b="1" dirty="0">
                <a:latin typeface="Bahnschrift" panose="020B0502040204020203" pitchFamily="34" charset="0"/>
              </a:rPr>
              <a:t> </a:t>
            </a:r>
            <a:r>
              <a:rPr lang="en-US" sz="2800" b="1" dirty="0" err="1">
                <a:latin typeface="Bahnschrift" panose="020B0502040204020203" pitchFamily="34" charset="0"/>
              </a:rPr>
              <a:t>kurikulum</a:t>
            </a:r>
            <a:r>
              <a:rPr lang="en-US" sz="2800" b="1" dirty="0">
                <a:latin typeface="Bahnschrift" panose="020B0502040204020203" pitchFamily="34" charset="0"/>
              </a:rPr>
              <a:t>:</a:t>
            </a:r>
          </a:p>
          <a:p>
            <a:endParaRPr lang="en-US" sz="2800" b="1" dirty="0">
              <a:latin typeface="Bahnschrift" panose="020B0502040204020203" pitchFamily="34" charset="0"/>
            </a:endParaRPr>
          </a:p>
          <a:p>
            <a:endParaRPr lang="en-US" sz="2800" b="1" dirty="0">
              <a:latin typeface="Bahnschrift" panose="020B0502040204020203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2800" b="1" dirty="0">
              <a:latin typeface="Bahnschrift" panose="020B0502040204020203" pitchFamily="34" charset="0"/>
            </a:endParaRPr>
          </a:p>
          <a:p>
            <a:endParaRPr lang="en-US" sz="2800" b="1" dirty="0">
              <a:latin typeface="Bahnschrift" panose="020B0502040204020203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9292BD2-D700-38F7-5E40-D22BBB3C95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1801357"/>
              </p:ext>
            </p:extLst>
          </p:nvPr>
        </p:nvGraphicFramePr>
        <p:xfrm>
          <a:off x="808939" y="1193531"/>
          <a:ext cx="10294884" cy="42073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19431">
                  <a:extLst>
                    <a:ext uri="{9D8B030D-6E8A-4147-A177-3AD203B41FA5}">
                      <a16:colId xmlns:a16="http://schemas.microsoft.com/office/drawing/2014/main" val="3649247815"/>
                    </a:ext>
                  </a:extLst>
                </a:gridCol>
                <a:gridCol w="2652974">
                  <a:extLst>
                    <a:ext uri="{9D8B030D-6E8A-4147-A177-3AD203B41FA5}">
                      <a16:colId xmlns:a16="http://schemas.microsoft.com/office/drawing/2014/main" val="1329552336"/>
                    </a:ext>
                  </a:extLst>
                </a:gridCol>
                <a:gridCol w="2435961">
                  <a:extLst>
                    <a:ext uri="{9D8B030D-6E8A-4147-A177-3AD203B41FA5}">
                      <a16:colId xmlns:a16="http://schemas.microsoft.com/office/drawing/2014/main" val="243036836"/>
                    </a:ext>
                  </a:extLst>
                </a:gridCol>
                <a:gridCol w="2486518">
                  <a:extLst>
                    <a:ext uri="{9D8B030D-6E8A-4147-A177-3AD203B41FA5}">
                      <a16:colId xmlns:a16="http://schemas.microsoft.com/office/drawing/2014/main" val="3072849374"/>
                    </a:ext>
                  </a:extLst>
                </a:gridCol>
              </a:tblGrid>
              <a:tr h="63574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MY" sz="1600" kern="100" dirty="0" err="1">
                          <a:effectLst/>
                        </a:rPr>
                        <a:t>Komponen</a:t>
                      </a:r>
                      <a:r>
                        <a:rPr lang="en-MY" sz="1600" kern="100" dirty="0">
                          <a:effectLst/>
                        </a:rPr>
                        <a:t>/Maklumat</a:t>
                      </a:r>
                      <a:endParaRPr lang="en-MY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126" marR="541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MY" sz="1600" kern="100" dirty="0" err="1">
                          <a:effectLst/>
                        </a:rPr>
                        <a:t>Sedia</a:t>
                      </a:r>
                      <a:r>
                        <a:rPr lang="en-MY" sz="1600" kern="100" dirty="0">
                          <a:effectLst/>
                        </a:rPr>
                        <a:t> Ada</a:t>
                      </a:r>
                      <a:endParaRPr lang="en-MY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126" marR="541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MY" sz="1600" kern="100" dirty="0">
                          <a:effectLst/>
                        </a:rPr>
                        <a:t>Baharu</a:t>
                      </a:r>
                      <a:endParaRPr lang="en-MY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126" marR="5412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MY" sz="1600" kern="100" dirty="0" err="1">
                          <a:effectLst/>
                        </a:rPr>
                        <a:t>Perubahan</a:t>
                      </a:r>
                      <a:endParaRPr lang="en-MY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126" marR="54126" marT="0" marB="0" anchor="ctr"/>
                </a:tc>
                <a:extLst>
                  <a:ext uri="{0D108BD9-81ED-4DB2-BD59-A6C34878D82A}">
                    <a16:rowId xmlns:a16="http://schemas.microsoft.com/office/drawing/2014/main" val="2146765247"/>
                  </a:ext>
                </a:extLst>
              </a:tr>
              <a:tr h="4996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MY" sz="1600" kern="100" dirty="0" err="1">
                          <a:effectLst/>
                        </a:rPr>
                        <a:t>Kursus</a:t>
                      </a:r>
                      <a:r>
                        <a:rPr lang="en-MY" sz="1600" kern="100" dirty="0">
                          <a:effectLst/>
                        </a:rPr>
                        <a:t> </a:t>
                      </a:r>
                      <a:r>
                        <a:rPr lang="en-MY" sz="1600" kern="100" dirty="0" err="1">
                          <a:effectLst/>
                        </a:rPr>
                        <a:t>Wajib</a:t>
                      </a:r>
                      <a:r>
                        <a:rPr lang="en-MY" sz="1600" kern="100" dirty="0">
                          <a:effectLst/>
                        </a:rPr>
                        <a:t> </a:t>
                      </a:r>
                      <a:r>
                        <a:rPr lang="en-MY" sz="1600" kern="100" dirty="0" err="1">
                          <a:effectLst/>
                        </a:rPr>
                        <a:t>Universiti</a:t>
                      </a:r>
                      <a:endParaRPr lang="en-MY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126" marR="5412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MY" sz="1600" kern="100" dirty="0" smtClean="0">
                          <a:effectLst/>
                        </a:rPr>
                        <a:t>Jam </a:t>
                      </a:r>
                      <a:r>
                        <a:rPr lang="en-MY" sz="1600" kern="100" dirty="0" err="1" smtClean="0">
                          <a:effectLst/>
                        </a:rPr>
                        <a:t>kredit</a:t>
                      </a:r>
                      <a:r>
                        <a:rPr lang="en-MY" sz="1600" kern="100" dirty="0" smtClean="0">
                          <a:effectLst/>
                        </a:rPr>
                        <a:t> :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MY" sz="1600" kern="100" dirty="0" smtClean="0">
                          <a:effectLst/>
                        </a:rPr>
                        <a:t>(</a:t>
                      </a:r>
                      <a:r>
                        <a:rPr lang="en-MY" sz="1600" kern="100" baseline="0" dirty="0" smtClean="0">
                          <a:effectLst/>
                        </a:rPr>
                        <a:t> </a:t>
                      </a:r>
                      <a:r>
                        <a:rPr lang="en-MY" sz="1600" kern="100" dirty="0" smtClean="0">
                          <a:effectLst/>
                        </a:rPr>
                        <a:t>%)</a:t>
                      </a:r>
                      <a:endParaRPr lang="en-MY" sz="1600" kern="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126" marR="5412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MY" sz="1600" kern="100" dirty="0" smtClean="0">
                          <a:effectLst/>
                        </a:rPr>
                        <a:t>Jam </a:t>
                      </a:r>
                      <a:r>
                        <a:rPr lang="en-MY" sz="1600" kern="100" dirty="0" err="1" smtClean="0">
                          <a:effectLst/>
                        </a:rPr>
                        <a:t>kredit</a:t>
                      </a:r>
                      <a:r>
                        <a:rPr lang="en-MY" sz="1600" kern="100" dirty="0" smtClean="0">
                          <a:effectLst/>
                        </a:rPr>
                        <a:t> :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MY" sz="1600" kern="100" dirty="0" smtClean="0">
                          <a:effectLst/>
                        </a:rPr>
                        <a:t>(</a:t>
                      </a:r>
                      <a:r>
                        <a:rPr lang="en-MY" sz="1600" kern="100" baseline="0" dirty="0" smtClean="0">
                          <a:effectLst/>
                        </a:rPr>
                        <a:t> </a:t>
                      </a:r>
                      <a:r>
                        <a:rPr lang="en-MY" sz="1600" kern="100" dirty="0" smtClean="0">
                          <a:effectLst/>
                        </a:rPr>
                        <a:t>%)</a:t>
                      </a:r>
                      <a:endParaRPr lang="en-MY" sz="1600" kern="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126" marR="5412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126" marR="54126" marT="0" marB="0"/>
                </a:tc>
                <a:extLst>
                  <a:ext uri="{0D108BD9-81ED-4DB2-BD59-A6C34878D82A}">
                    <a16:rowId xmlns:a16="http://schemas.microsoft.com/office/drawing/2014/main" val="3845731990"/>
                  </a:ext>
                </a:extLst>
              </a:tr>
              <a:tr h="49472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MY" sz="1600" kern="100" dirty="0" err="1">
                          <a:effectLst/>
                        </a:rPr>
                        <a:t>Kursus</a:t>
                      </a:r>
                      <a:r>
                        <a:rPr lang="en-MY" sz="1600" kern="100" dirty="0">
                          <a:effectLst/>
                        </a:rPr>
                        <a:t> </a:t>
                      </a:r>
                      <a:r>
                        <a:rPr lang="en-MY" sz="1600" kern="100" dirty="0" err="1">
                          <a:effectLst/>
                        </a:rPr>
                        <a:t>Wajib</a:t>
                      </a:r>
                      <a:r>
                        <a:rPr lang="en-MY" sz="1600" kern="100" dirty="0">
                          <a:effectLst/>
                        </a:rPr>
                        <a:t> Kulliyyah</a:t>
                      </a:r>
                      <a:endParaRPr lang="en-MY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126" marR="5412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MY" sz="1600" kern="100" dirty="0" smtClean="0">
                          <a:effectLst/>
                        </a:rPr>
                        <a:t>Jam </a:t>
                      </a:r>
                      <a:r>
                        <a:rPr lang="en-MY" sz="1600" kern="100" dirty="0" err="1" smtClean="0">
                          <a:effectLst/>
                        </a:rPr>
                        <a:t>kredit</a:t>
                      </a:r>
                      <a:r>
                        <a:rPr lang="en-MY" sz="1600" kern="100" dirty="0" smtClean="0">
                          <a:effectLst/>
                        </a:rPr>
                        <a:t> :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MY" sz="1600" kern="100" dirty="0" smtClean="0">
                          <a:effectLst/>
                        </a:rPr>
                        <a:t>(</a:t>
                      </a:r>
                      <a:r>
                        <a:rPr lang="en-MY" sz="1600" kern="100" baseline="0" dirty="0" smtClean="0">
                          <a:effectLst/>
                        </a:rPr>
                        <a:t> </a:t>
                      </a:r>
                      <a:r>
                        <a:rPr lang="en-MY" sz="1600" kern="100" dirty="0" smtClean="0">
                          <a:effectLst/>
                        </a:rPr>
                        <a:t>%)   </a:t>
                      </a:r>
                      <a:endParaRPr lang="en-MY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126" marR="5412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MY" sz="1600" kern="100" dirty="0" smtClean="0">
                          <a:effectLst/>
                        </a:rPr>
                        <a:t>Jam </a:t>
                      </a:r>
                      <a:r>
                        <a:rPr lang="en-MY" sz="1600" kern="100" dirty="0" err="1" smtClean="0">
                          <a:effectLst/>
                        </a:rPr>
                        <a:t>kredit</a:t>
                      </a:r>
                      <a:r>
                        <a:rPr lang="en-MY" sz="1600" kern="100" dirty="0" smtClean="0">
                          <a:effectLst/>
                        </a:rPr>
                        <a:t> :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MY" sz="1600" kern="100" dirty="0" smtClean="0">
                          <a:effectLst/>
                        </a:rPr>
                        <a:t>(</a:t>
                      </a:r>
                      <a:r>
                        <a:rPr lang="en-MY" sz="1600" kern="100" baseline="0" dirty="0" smtClean="0">
                          <a:effectLst/>
                        </a:rPr>
                        <a:t> </a:t>
                      </a:r>
                      <a:r>
                        <a:rPr lang="en-MY" sz="1600" kern="100" dirty="0" smtClean="0">
                          <a:effectLst/>
                        </a:rPr>
                        <a:t>%)</a:t>
                      </a:r>
                      <a:endParaRPr lang="en-MY" sz="1600" kern="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126" marR="5412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126" marR="54126" marT="0" marB="0"/>
                </a:tc>
                <a:extLst>
                  <a:ext uri="{0D108BD9-81ED-4DB2-BD59-A6C34878D82A}">
                    <a16:rowId xmlns:a16="http://schemas.microsoft.com/office/drawing/2014/main" val="367617299"/>
                  </a:ext>
                </a:extLst>
              </a:tr>
              <a:tr h="4996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MY" sz="1600" kern="100" dirty="0" err="1">
                          <a:effectLst/>
                        </a:rPr>
                        <a:t>Kursus</a:t>
                      </a:r>
                      <a:r>
                        <a:rPr lang="en-MY" sz="1600" kern="100" dirty="0">
                          <a:effectLst/>
                        </a:rPr>
                        <a:t> Teras Program</a:t>
                      </a:r>
                      <a:endParaRPr lang="en-MY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126" marR="5412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MY" sz="1600" kern="100" dirty="0" smtClean="0">
                          <a:effectLst/>
                        </a:rPr>
                        <a:t>Jam </a:t>
                      </a:r>
                      <a:r>
                        <a:rPr lang="en-MY" sz="1600" kern="100" dirty="0" err="1" smtClean="0">
                          <a:effectLst/>
                        </a:rPr>
                        <a:t>kredit</a:t>
                      </a:r>
                      <a:r>
                        <a:rPr lang="en-MY" sz="1600" kern="100" dirty="0" smtClean="0">
                          <a:effectLst/>
                        </a:rPr>
                        <a:t> :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MY" sz="1600" kern="100" dirty="0" smtClean="0">
                          <a:effectLst/>
                        </a:rPr>
                        <a:t>(</a:t>
                      </a:r>
                      <a:r>
                        <a:rPr lang="en-MY" sz="1600" kern="100" baseline="0" dirty="0" smtClean="0">
                          <a:effectLst/>
                        </a:rPr>
                        <a:t> </a:t>
                      </a:r>
                      <a:r>
                        <a:rPr lang="en-MY" sz="1600" kern="100" dirty="0" smtClean="0">
                          <a:effectLst/>
                        </a:rPr>
                        <a:t>%)</a:t>
                      </a:r>
                      <a:endParaRPr lang="en-MY" sz="1600" kern="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126" marR="5412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MY" sz="1600" kern="100" dirty="0" smtClean="0">
                          <a:effectLst/>
                        </a:rPr>
                        <a:t>Jam </a:t>
                      </a:r>
                      <a:r>
                        <a:rPr lang="en-MY" sz="1600" kern="100" dirty="0" err="1" smtClean="0">
                          <a:effectLst/>
                        </a:rPr>
                        <a:t>kredit</a:t>
                      </a:r>
                      <a:r>
                        <a:rPr lang="en-MY" sz="1600" kern="100" dirty="0" smtClean="0">
                          <a:effectLst/>
                        </a:rPr>
                        <a:t> :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MY" sz="1600" kern="100" dirty="0" smtClean="0">
                          <a:effectLst/>
                        </a:rPr>
                        <a:t>(</a:t>
                      </a:r>
                      <a:r>
                        <a:rPr lang="en-MY" sz="1600" kern="100" baseline="0" dirty="0" smtClean="0">
                          <a:effectLst/>
                        </a:rPr>
                        <a:t> </a:t>
                      </a:r>
                      <a:r>
                        <a:rPr lang="en-MY" sz="1600" kern="100" dirty="0" smtClean="0">
                          <a:effectLst/>
                        </a:rPr>
                        <a:t>%)</a:t>
                      </a:r>
                      <a:endParaRPr lang="en-MY" sz="1600" kern="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126" marR="5412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126" marR="54126" marT="0" marB="0"/>
                </a:tc>
                <a:extLst>
                  <a:ext uri="{0D108BD9-81ED-4DB2-BD59-A6C34878D82A}">
                    <a16:rowId xmlns:a16="http://schemas.microsoft.com/office/drawing/2014/main" val="916813833"/>
                  </a:ext>
                </a:extLst>
              </a:tr>
              <a:tr h="4996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MY" sz="1600" kern="100" dirty="0" err="1">
                          <a:effectLst/>
                        </a:rPr>
                        <a:t>Kursus</a:t>
                      </a:r>
                      <a:r>
                        <a:rPr lang="en-MY" sz="1600" kern="100" dirty="0">
                          <a:effectLst/>
                        </a:rPr>
                        <a:t> </a:t>
                      </a:r>
                      <a:r>
                        <a:rPr lang="en-MY" sz="1600" kern="100" dirty="0" err="1">
                          <a:effectLst/>
                        </a:rPr>
                        <a:t>Elektif</a:t>
                      </a:r>
                      <a:r>
                        <a:rPr lang="en-MY" sz="1600" kern="100" dirty="0">
                          <a:effectLst/>
                        </a:rPr>
                        <a:t> Program</a:t>
                      </a:r>
                      <a:endParaRPr lang="en-MY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126" marR="5412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MY" sz="1600" kern="100" dirty="0" smtClean="0">
                          <a:effectLst/>
                        </a:rPr>
                        <a:t>Jam </a:t>
                      </a:r>
                      <a:r>
                        <a:rPr lang="en-MY" sz="1600" kern="100" dirty="0" err="1" smtClean="0">
                          <a:effectLst/>
                        </a:rPr>
                        <a:t>kredit</a:t>
                      </a:r>
                      <a:r>
                        <a:rPr lang="en-MY" sz="1600" kern="100" dirty="0" smtClean="0">
                          <a:effectLst/>
                        </a:rPr>
                        <a:t> :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MY" sz="1600" kern="100" dirty="0" smtClean="0">
                          <a:effectLst/>
                        </a:rPr>
                        <a:t>(</a:t>
                      </a:r>
                      <a:r>
                        <a:rPr lang="en-MY" sz="1600" kern="100" baseline="0" dirty="0" smtClean="0">
                          <a:effectLst/>
                        </a:rPr>
                        <a:t> </a:t>
                      </a:r>
                      <a:r>
                        <a:rPr lang="en-MY" sz="1600" kern="100" dirty="0" smtClean="0">
                          <a:effectLst/>
                        </a:rPr>
                        <a:t>%)</a:t>
                      </a:r>
                      <a:endParaRPr lang="en-MY" sz="1600" kern="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126" marR="5412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MY" sz="1600" kern="100" dirty="0" smtClean="0">
                          <a:effectLst/>
                        </a:rPr>
                        <a:t>Jam </a:t>
                      </a:r>
                      <a:r>
                        <a:rPr lang="en-MY" sz="1600" kern="100" dirty="0" err="1" smtClean="0">
                          <a:effectLst/>
                        </a:rPr>
                        <a:t>kredit</a:t>
                      </a:r>
                      <a:r>
                        <a:rPr lang="en-MY" sz="1600" kern="100" dirty="0" smtClean="0">
                          <a:effectLst/>
                        </a:rPr>
                        <a:t> :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MY" sz="1600" kern="100" dirty="0" smtClean="0">
                          <a:effectLst/>
                        </a:rPr>
                        <a:t>(</a:t>
                      </a:r>
                      <a:r>
                        <a:rPr lang="en-MY" sz="1600" kern="100" baseline="0" dirty="0" smtClean="0">
                          <a:effectLst/>
                        </a:rPr>
                        <a:t> </a:t>
                      </a:r>
                      <a:r>
                        <a:rPr lang="en-MY" sz="1600" kern="100" dirty="0" smtClean="0">
                          <a:effectLst/>
                        </a:rPr>
                        <a:t>%)</a:t>
                      </a:r>
                      <a:endParaRPr lang="en-MY" sz="1600" kern="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126" marR="5412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126" marR="54126" marT="0" marB="0"/>
                </a:tc>
                <a:extLst>
                  <a:ext uri="{0D108BD9-81ED-4DB2-BD59-A6C34878D82A}">
                    <a16:rowId xmlns:a16="http://schemas.microsoft.com/office/drawing/2014/main" val="2581497238"/>
                  </a:ext>
                </a:extLst>
              </a:tr>
              <a:tr h="4996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MY" sz="1600" kern="100">
                          <a:effectLst/>
                        </a:rPr>
                        <a:t>Kursus Elektif Kulliyyah</a:t>
                      </a:r>
                      <a:endParaRPr lang="en-MY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126" marR="5412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MY" sz="1600" kern="100" dirty="0" smtClean="0">
                          <a:effectLst/>
                        </a:rPr>
                        <a:t>Jam </a:t>
                      </a:r>
                      <a:r>
                        <a:rPr lang="en-MY" sz="1600" kern="100" dirty="0" err="1" smtClean="0">
                          <a:effectLst/>
                        </a:rPr>
                        <a:t>kredit</a:t>
                      </a:r>
                      <a:r>
                        <a:rPr lang="en-MY" sz="1600" kern="100" dirty="0" smtClean="0">
                          <a:effectLst/>
                        </a:rPr>
                        <a:t> :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MY" sz="1600" kern="100" dirty="0" smtClean="0">
                          <a:effectLst/>
                        </a:rPr>
                        <a:t>(</a:t>
                      </a:r>
                      <a:r>
                        <a:rPr lang="en-MY" sz="1600" kern="100" baseline="0" dirty="0" smtClean="0">
                          <a:effectLst/>
                        </a:rPr>
                        <a:t> </a:t>
                      </a:r>
                      <a:r>
                        <a:rPr lang="en-MY" sz="1600" kern="100" dirty="0" smtClean="0">
                          <a:effectLst/>
                        </a:rPr>
                        <a:t>%)</a:t>
                      </a:r>
                      <a:endParaRPr lang="en-MY" sz="1600" kern="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126" marR="5412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MY" sz="1600" kern="100" dirty="0" smtClean="0">
                          <a:effectLst/>
                        </a:rPr>
                        <a:t>Jam </a:t>
                      </a:r>
                      <a:r>
                        <a:rPr lang="en-MY" sz="1600" kern="100" dirty="0" err="1" smtClean="0">
                          <a:effectLst/>
                        </a:rPr>
                        <a:t>kredit</a:t>
                      </a:r>
                      <a:r>
                        <a:rPr lang="en-MY" sz="1600" kern="100" dirty="0" smtClean="0">
                          <a:effectLst/>
                        </a:rPr>
                        <a:t> :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MY" sz="1600" kern="100" dirty="0" smtClean="0">
                          <a:effectLst/>
                        </a:rPr>
                        <a:t>(</a:t>
                      </a:r>
                      <a:r>
                        <a:rPr lang="en-MY" sz="1600" kern="100" baseline="0" dirty="0" smtClean="0">
                          <a:effectLst/>
                        </a:rPr>
                        <a:t> </a:t>
                      </a:r>
                      <a:r>
                        <a:rPr lang="en-MY" sz="1600" kern="100" dirty="0" smtClean="0">
                          <a:effectLst/>
                        </a:rPr>
                        <a:t>%)</a:t>
                      </a:r>
                      <a:endParaRPr lang="en-MY" sz="1600" kern="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126" marR="5412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126" marR="54126" marT="0" marB="0"/>
                </a:tc>
                <a:extLst>
                  <a:ext uri="{0D108BD9-81ED-4DB2-BD59-A6C34878D82A}">
                    <a16:rowId xmlns:a16="http://schemas.microsoft.com/office/drawing/2014/main" val="54896737"/>
                  </a:ext>
                </a:extLst>
              </a:tr>
              <a:tr h="3302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MY" sz="1600" kern="100">
                          <a:effectLst/>
                        </a:rPr>
                        <a:t>Projek Akhir Tahun</a:t>
                      </a:r>
                      <a:endParaRPr lang="en-MY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126" marR="5412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MY" sz="1600" kern="100" dirty="0" smtClean="0">
                          <a:effectLst/>
                        </a:rPr>
                        <a:t>Jam </a:t>
                      </a:r>
                      <a:r>
                        <a:rPr lang="en-MY" sz="1600" kern="100" dirty="0" err="1" smtClean="0">
                          <a:effectLst/>
                        </a:rPr>
                        <a:t>kredit</a:t>
                      </a:r>
                      <a:r>
                        <a:rPr lang="en-MY" sz="1600" kern="100" dirty="0" smtClean="0">
                          <a:effectLst/>
                        </a:rPr>
                        <a:t> :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MY" sz="1600" kern="100" dirty="0" smtClean="0">
                          <a:effectLst/>
                        </a:rPr>
                        <a:t>(</a:t>
                      </a:r>
                      <a:r>
                        <a:rPr lang="en-MY" sz="1600" kern="100" baseline="0" dirty="0" smtClean="0">
                          <a:effectLst/>
                        </a:rPr>
                        <a:t> </a:t>
                      </a:r>
                      <a:r>
                        <a:rPr lang="en-MY" sz="1600" kern="100" dirty="0" smtClean="0">
                          <a:effectLst/>
                        </a:rPr>
                        <a:t>%)</a:t>
                      </a:r>
                      <a:endParaRPr lang="en-MY" sz="1600" kern="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126" marR="5412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MY" sz="1600" kern="100" dirty="0" smtClean="0">
                          <a:effectLst/>
                        </a:rPr>
                        <a:t>Jam </a:t>
                      </a:r>
                      <a:r>
                        <a:rPr lang="en-MY" sz="1600" kern="100" dirty="0" err="1" smtClean="0">
                          <a:effectLst/>
                        </a:rPr>
                        <a:t>kredit</a:t>
                      </a:r>
                      <a:r>
                        <a:rPr lang="en-MY" sz="1600" kern="100" dirty="0" smtClean="0">
                          <a:effectLst/>
                        </a:rPr>
                        <a:t> :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MY" sz="1600" kern="100" dirty="0" smtClean="0">
                          <a:effectLst/>
                        </a:rPr>
                        <a:t>(</a:t>
                      </a:r>
                      <a:r>
                        <a:rPr lang="en-MY" sz="1600" kern="100" baseline="0" dirty="0" smtClean="0">
                          <a:effectLst/>
                        </a:rPr>
                        <a:t> </a:t>
                      </a:r>
                      <a:r>
                        <a:rPr lang="en-MY" sz="1600" kern="100" dirty="0" smtClean="0">
                          <a:effectLst/>
                        </a:rPr>
                        <a:t>%)</a:t>
                      </a:r>
                      <a:endParaRPr lang="en-MY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126" marR="5412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126" marR="54126" marT="0" marB="0"/>
                </a:tc>
                <a:extLst>
                  <a:ext uri="{0D108BD9-81ED-4DB2-BD59-A6C34878D82A}">
                    <a16:rowId xmlns:a16="http://schemas.microsoft.com/office/drawing/2014/main" val="2400298686"/>
                  </a:ext>
                </a:extLst>
              </a:tr>
              <a:tr h="3302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MY" sz="1600" kern="100">
                          <a:effectLst/>
                        </a:rPr>
                        <a:t>Latihan Industri</a:t>
                      </a:r>
                      <a:endParaRPr lang="en-MY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126" marR="5412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MY" sz="1600" kern="100" dirty="0" smtClean="0">
                          <a:effectLst/>
                        </a:rPr>
                        <a:t>Jam </a:t>
                      </a:r>
                      <a:r>
                        <a:rPr lang="en-MY" sz="1600" kern="100" dirty="0" err="1" smtClean="0">
                          <a:effectLst/>
                        </a:rPr>
                        <a:t>kredit</a:t>
                      </a:r>
                      <a:r>
                        <a:rPr lang="en-MY" sz="1600" kern="100" dirty="0" smtClean="0">
                          <a:effectLst/>
                        </a:rPr>
                        <a:t> :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MY" sz="1600" kern="100" dirty="0" smtClean="0">
                          <a:effectLst/>
                        </a:rPr>
                        <a:t>(</a:t>
                      </a:r>
                      <a:r>
                        <a:rPr lang="en-MY" sz="1600" kern="100" baseline="0" dirty="0" smtClean="0">
                          <a:effectLst/>
                        </a:rPr>
                        <a:t> </a:t>
                      </a:r>
                      <a:r>
                        <a:rPr lang="en-MY" sz="1600" kern="100" dirty="0" smtClean="0">
                          <a:effectLst/>
                        </a:rPr>
                        <a:t>%)</a:t>
                      </a:r>
                      <a:endParaRPr lang="en-MY" sz="1600" kern="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126" marR="5412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MY" sz="1600" kern="100" dirty="0" smtClean="0">
                          <a:effectLst/>
                        </a:rPr>
                        <a:t>Jam </a:t>
                      </a:r>
                      <a:r>
                        <a:rPr lang="en-MY" sz="1600" kern="100" dirty="0" err="1" smtClean="0">
                          <a:effectLst/>
                        </a:rPr>
                        <a:t>kredit</a:t>
                      </a:r>
                      <a:r>
                        <a:rPr lang="en-MY" sz="1600" kern="100" dirty="0" smtClean="0">
                          <a:effectLst/>
                        </a:rPr>
                        <a:t> :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MY" sz="1600" kern="100" dirty="0" smtClean="0">
                          <a:effectLst/>
                        </a:rPr>
                        <a:t>(</a:t>
                      </a:r>
                      <a:r>
                        <a:rPr lang="en-MY" sz="1600" kern="100" baseline="0" dirty="0" smtClean="0">
                          <a:effectLst/>
                        </a:rPr>
                        <a:t> </a:t>
                      </a:r>
                      <a:r>
                        <a:rPr lang="en-MY" sz="1600" kern="100" dirty="0" smtClean="0">
                          <a:effectLst/>
                        </a:rPr>
                        <a:t>%)</a:t>
                      </a:r>
                      <a:endParaRPr lang="en-MY" sz="1600" kern="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126" marR="5412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126" marR="54126" marT="0" marB="0"/>
                </a:tc>
                <a:extLst>
                  <a:ext uri="{0D108BD9-81ED-4DB2-BD59-A6C34878D82A}">
                    <a16:rowId xmlns:a16="http://schemas.microsoft.com/office/drawing/2014/main" val="15035629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7241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2297C9B-CCE1-48F8-B230-1EAFAC751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CB8F4-B197-4E7A-B735-EEE554607D8A}" type="slidenum">
              <a:rPr lang="en-MY" smtClean="0"/>
              <a:t>5</a:t>
            </a:fld>
            <a:endParaRPr lang="en-MY"/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E5575D8F-1B84-48AD-8E1D-CE8CCB8CA4D0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318171" cy="5537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4"/>
            </a:solidFill>
          </a:ln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latin typeface="Bahnschrift" panose="020B0502040204020203" pitchFamily="34" charset="0"/>
              </a:rPr>
              <a:t>SEMAKAN KURIKULUM</a:t>
            </a:r>
            <a:endParaRPr lang="fi-FI" sz="3200" b="1" dirty="0">
              <a:latin typeface="Bahnschrift" panose="020B0502040204020203" pitchFamily="34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987B6EB2-E918-C48D-84A9-57C89F021E28}"/>
              </a:ext>
            </a:extLst>
          </p:cNvPr>
          <p:cNvSpPr txBox="1">
            <a:spLocks/>
          </p:cNvSpPr>
          <p:nvPr/>
        </p:nvSpPr>
        <p:spPr>
          <a:xfrm>
            <a:off x="351972" y="686430"/>
            <a:ext cx="11001828" cy="5537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>
              <a:buFont typeface="Wingdings" panose="05000000000000000000" pitchFamily="2" charset="2"/>
              <a:buChar char="Ø"/>
            </a:pPr>
            <a:r>
              <a:rPr lang="en-MY" sz="2800" b="1" dirty="0" err="1">
                <a:effectLst/>
                <a:latin typeface="Bahnschrift" panose="020B0502040204020203" pitchFamily="34" charset="0"/>
                <a:ea typeface="Calibri" panose="020F0502020204030204" pitchFamily="34" charset="0"/>
              </a:rPr>
              <a:t>Perbandingan</a:t>
            </a:r>
            <a:r>
              <a:rPr lang="en-MY" sz="2800" b="1" dirty="0">
                <a:effectLst/>
                <a:latin typeface="Bahnschrift" panose="020B0502040204020203" pitchFamily="34" charset="0"/>
                <a:ea typeface="Calibri" panose="020F0502020204030204" pitchFamily="34" charset="0"/>
              </a:rPr>
              <a:t> Pelan </a:t>
            </a:r>
            <a:r>
              <a:rPr lang="en-MY" sz="2800" b="1" dirty="0" err="1">
                <a:effectLst/>
                <a:latin typeface="Bahnschrift" panose="020B0502040204020203" pitchFamily="34" charset="0"/>
                <a:ea typeface="Calibri" panose="020F0502020204030204" pitchFamily="34" charset="0"/>
              </a:rPr>
              <a:t>Pengajian</a:t>
            </a:r>
            <a:r>
              <a:rPr lang="en-MY" sz="2800" b="1" dirty="0">
                <a:effectLst/>
                <a:latin typeface="Bahnschrift" panose="020B0502040204020203" pitchFamily="34" charset="0"/>
                <a:ea typeface="Calibri" panose="020F0502020204030204" pitchFamily="34" charset="0"/>
              </a:rPr>
              <a:t> </a:t>
            </a:r>
            <a:r>
              <a:rPr lang="en-MY" sz="2800" b="1" dirty="0" err="1">
                <a:effectLst/>
                <a:latin typeface="Bahnschrift" panose="020B0502040204020203" pitchFamily="34" charset="0"/>
                <a:ea typeface="Calibri" panose="020F0502020204030204" pitchFamily="34" charset="0"/>
              </a:rPr>
              <a:t>Asal</a:t>
            </a:r>
            <a:r>
              <a:rPr lang="en-MY" sz="2800" b="1" dirty="0">
                <a:effectLst/>
                <a:latin typeface="Bahnschrift" panose="020B0502040204020203" pitchFamily="34" charset="0"/>
                <a:ea typeface="Calibri" panose="020F0502020204030204" pitchFamily="34" charset="0"/>
              </a:rPr>
              <a:t> dan Pelan </a:t>
            </a:r>
            <a:r>
              <a:rPr lang="en-MY" sz="2800" b="1" dirty="0" err="1">
                <a:effectLst/>
                <a:latin typeface="Bahnschrift" panose="020B0502040204020203" pitchFamily="34" charset="0"/>
                <a:ea typeface="Calibri" panose="020F0502020204030204" pitchFamily="34" charset="0"/>
              </a:rPr>
              <a:t>Pengajian</a:t>
            </a:r>
            <a:r>
              <a:rPr lang="en-MY" sz="2800" b="1" dirty="0">
                <a:effectLst/>
                <a:latin typeface="Bahnschrift" panose="020B0502040204020203" pitchFamily="34" charset="0"/>
                <a:ea typeface="Calibri" panose="020F0502020204030204" pitchFamily="34" charset="0"/>
              </a:rPr>
              <a:t> Baharu</a:t>
            </a:r>
            <a:r>
              <a:rPr lang="en-US" sz="2800" b="1" dirty="0">
                <a:latin typeface="Bahnschrift" panose="020B0502040204020203" pitchFamily="34" charset="0"/>
              </a:rPr>
              <a:t>: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2800" b="1" dirty="0">
              <a:latin typeface="Bahnschrift" panose="020B0502040204020203" pitchFamily="34" charset="0"/>
            </a:endParaRPr>
          </a:p>
          <a:p>
            <a:endParaRPr lang="en-US" sz="2800" b="1" dirty="0">
              <a:latin typeface="Bahnschrift" panose="020B0502040204020203" pitchFamily="34" charset="0"/>
            </a:endParaRPr>
          </a:p>
          <a:p>
            <a:endParaRPr lang="en-US" sz="2800" b="1" dirty="0">
              <a:latin typeface="Bahnschrift" panose="020B0502040204020203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2800" b="1" dirty="0">
              <a:latin typeface="Bahnschrift" panose="020B0502040204020203" pitchFamily="34" charset="0"/>
            </a:endParaRPr>
          </a:p>
          <a:p>
            <a:endParaRPr lang="en-US" sz="2800" b="1" dirty="0" smtClean="0">
              <a:latin typeface="Bahnschrift" panose="020B0502040204020203" pitchFamily="34" charset="0"/>
            </a:endParaRPr>
          </a:p>
          <a:p>
            <a:endParaRPr lang="en-US" sz="2800" b="1" dirty="0">
              <a:latin typeface="Bahnschrift" panose="020B0502040204020203" pitchFamily="34" charset="0"/>
            </a:endParaRP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058BF326-74F6-399D-B6C2-A2F4FF9557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037717"/>
              </p:ext>
            </p:extLst>
          </p:nvPr>
        </p:nvGraphicFramePr>
        <p:xfrm>
          <a:off x="1153512" y="1240162"/>
          <a:ext cx="8828688" cy="1214545"/>
        </p:xfrm>
        <a:graphic>
          <a:graphicData uri="http://schemas.openxmlformats.org/drawingml/2006/table">
            <a:tbl>
              <a:tblPr firstRow="1" firstCol="1" bandRow="1"/>
              <a:tblGrid>
                <a:gridCol w="952656">
                  <a:extLst>
                    <a:ext uri="{9D8B030D-6E8A-4147-A177-3AD203B41FA5}">
                      <a16:colId xmlns:a16="http://schemas.microsoft.com/office/drawing/2014/main" val="2022499487"/>
                    </a:ext>
                  </a:extLst>
                </a:gridCol>
                <a:gridCol w="1622504">
                  <a:extLst>
                    <a:ext uri="{9D8B030D-6E8A-4147-A177-3AD203B41FA5}">
                      <a16:colId xmlns:a16="http://schemas.microsoft.com/office/drawing/2014/main" val="734125556"/>
                    </a:ext>
                  </a:extLst>
                </a:gridCol>
                <a:gridCol w="932544">
                  <a:extLst>
                    <a:ext uri="{9D8B030D-6E8A-4147-A177-3AD203B41FA5}">
                      <a16:colId xmlns:a16="http://schemas.microsoft.com/office/drawing/2014/main" val="1702343105"/>
                    </a:ext>
                  </a:extLst>
                </a:gridCol>
                <a:gridCol w="948391">
                  <a:extLst>
                    <a:ext uri="{9D8B030D-6E8A-4147-A177-3AD203B41FA5}">
                      <a16:colId xmlns:a16="http://schemas.microsoft.com/office/drawing/2014/main" val="3836566614"/>
                    </a:ext>
                  </a:extLst>
                </a:gridCol>
                <a:gridCol w="1465252">
                  <a:extLst>
                    <a:ext uri="{9D8B030D-6E8A-4147-A177-3AD203B41FA5}">
                      <a16:colId xmlns:a16="http://schemas.microsoft.com/office/drawing/2014/main" val="3494788681"/>
                    </a:ext>
                  </a:extLst>
                </a:gridCol>
                <a:gridCol w="932544">
                  <a:extLst>
                    <a:ext uri="{9D8B030D-6E8A-4147-A177-3AD203B41FA5}">
                      <a16:colId xmlns:a16="http://schemas.microsoft.com/office/drawing/2014/main" val="3715288006"/>
                    </a:ext>
                  </a:extLst>
                </a:gridCol>
                <a:gridCol w="1974797">
                  <a:extLst>
                    <a:ext uri="{9D8B030D-6E8A-4147-A177-3AD203B41FA5}">
                      <a16:colId xmlns:a16="http://schemas.microsoft.com/office/drawing/2014/main" val="214503529"/>
                    </a:ext>
                  </a:extLst>
                </a:gridCol>
              </a:tblGrid>
              <a:tr h="117696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STRUKTUR PROGRAM SEDIA ADA</a:t>
                      </a:r>
                      <a:endParaRPr lang="en-MY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692" marR="27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STRUKTUR PROGRAM BAHARU</a:t>
                      </a:r>
                      <a:endParaRPr lang="en-MY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692" marR="27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CATATAN</a:t>
                      </a:r>
                      <a:endParaRPr lang="en-MY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692" marR="27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6625777"/>
                  </a:ext>
                </a:extLst>
              </a:tr>
              <a:tr h="117696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TAHUN 1</a:t>
                      </a:r>
                      <a:endParaRPr lang="en-MY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692" marR="27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TAHUN 1</a:t>
                      </a:r>
                      <a:endParaRPr lang="en-MY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692" marR="27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0582922"/>
                  </a:ext>
                </a:extLst>
              </a:tr>
              <a:tr h="117696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SEMESTER 1</a:t>
                      </a:r>
                      <a:endParaRPr lang="en-MY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692" marR="27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SEMESTER 1</a:t>
                      </a:r>
                      <a:endParaRPr lang="en-MY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692" marR="27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607484"/>
                  </a:ext>
                </a:extLst>
              </a:tr>
              <a:tr h="17466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Kod </a:t>
                      </a:r>
                      <a:r>
                        <a:rPr lang="ms-MY" sz="9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Kusus</a:t>
                      </a:r>
                      <a:endParaRPr lang="en-MY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692" marR="27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Nama Kursus</a:t>
                      </a:r>
                      <a:endParaRPr lang="en-MY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692" marR="27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Jam Kredit</a:t>
                      </a:r>
                      <a:endParaRPr lang="en-MY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692" marR="27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Kod Kursus</a:t>
                      </a:r>
                      <a:endParaRPr lang="en-MY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692" marR="27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Nama Kursus</a:t>
                      </a:r>
                      <a:endParaRPr lang="en-MY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692" marR="27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Jam Kredit</a:t>
                      </a:r>
                      <a:endParaRPr lang="en-MY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692" marR="27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MY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692" marR="27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852977"/>
                  </a:ext>
                </a:extLst>
              </a:tr>
              <a:tr h="4089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692" marR="27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692" marR="27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692" marR="27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692" marR="27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692" marR="27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692" marR="27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692" marR="27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9484915"/>
                  </a:ext>
                </a:extLst>
              </a:tr>
              <a:tr h="116877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Jumlah</a:t>
                      </a:r>
                      <a:endParaRPr lang="en-MY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692" marR="27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692" marR="27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Jumlah</a:t>
                      </a:r>
                      <a:endParaRPr lang="en-MY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692" marR="27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692" marR="27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MY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692" marR="27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804221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58BF326-74F6-399D-B6C2-A2F4FF9557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5806981"/>
              </p:ext>
            </p:extLst>
          </p:nvPr>
        </p:nvGraphicFramePr>
        <p:xfrm>
          <a:off x="1152297" y="3045797"/>
          <a:ext cx="8828688" cy="1204385"/>
        </p:xfrm>
        <a:graphic>
          <a:graphicData uri="http://schemas.openxmlformats.org/drawingml/2006/table">
            <a:tbl>
              <a:tblPr firstRow="1" firstCol="1" bandRow="1"/>
              <a:tblGrid>
                <a:gridCol w="952656">
                  <a:extLst>
                    <a:ext uri="{9D8B030D-6E8A-4147-A177-3AD203B41FA5}">
                      <a16:colId xmlns:a16="http://schemas.microsoft.com/office/drawing/2014/main" val="2022499487"/>
                    </a:ext>
                  </a:extLst>
                </a:gridCol>
                <a:gridCol w="1622504">
                  <a:extLst>
                    <a:ext uri="{9D8B030D-6E8A-4147-A177-3AD203B41FA5}">
                      <a16:colId xmlns:a16="http://schemas.microsoft.com/office/drawing/2014/main" val="734125556"/>
                    </a:ext>
                  </a:extLst>
                </a:gridCol>
                <a:gridCol w="932544">
                  <a:extLst>
                    <a:ext uri="{9D8B030D-6E8A-4147-A177-3AD203B41FA5}">
                      <a16:colId xmlns:a16="http://schemas.microsoft.com/office/drawing/2014/main" val="1702343105"/>
                    </a:ext>
                  </a:extLst>
                </a:gridCol>
                <a:gridCol w="948391">
                  <a:extLst>
                    <a:ext uri="{9D8B030D-6E8A-4147-A177-3AD203B41FA5}">
                      <a16:colId xmlns:a16="http://schemas.microsoft.com/office/drawing/2014/main" val="3836566614"/>
                    </a:ext>
                  </a:extLst>
                </a:gridCol>
                <a:gridCol w="1465252">
                  <a:extLst>
                    <a:ext uri="{9D8B030D-6E8A-4147-A177-3AD203B41FA5}">
                      <a16:colId xmlns:a16="http://schemas.microsoft.com/office/drawing/2014/main" val="3494788681"/>
                    </a:ext>
                  </a:extLst>
                </a:gridCol>
                <a:gridCol w="932544">
                  <a:extLst>
                    <a:ext uri="{9D8B030D-6E8A-4147-A177-3AD203B41FA5}">
                      <a16:colId xmlns:a16="http://schemas.microsoft.com/office/drawing/2014/main" val="3715288006"/>
                    </a:ext>
                  </a:extLst>
                </a:gridCol>
                <a:gridCol w="1974797">
                  <a:extLst>
                    <a:ext uri="{9D8B030D-6E8A-4147-A177-3AD203B41FA5}">
                      <a16:colId xmlns:a16="http://schemas.microsoft.com/office/drawing/2014/main" val="214503529"/>
                    </a:ext>
                  </a:extLst>
                </a:gridCol>
              </a:tblGrid>
              <a:tr h="117696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STRUKTUR PROGRAM SEDIA ADA</a:t>
                      </a:r>
                      <a:endParaRPr lang="en-MY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692" marR="27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STRUKTUR PROGRAM BAHARU</a:t>
                      </a:r>
                      <a:endParaRPr lang="en-MY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692" marR="27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CATATAN</a:t>
                      </a:r>
                      <a:endParaRPr lang="en-MY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692" marR="27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6625777"/>
                  </a:ext>
                </a:extLst>
              </a:tr>
              <a:tr h="117696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TAHUN 1</a:t>
                      </a:r>
                      <a:endParaRPr lang="en-MY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692" marR="27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TAHUN 1</a:t>
                      </a:r>
                      <a:endParaRPr lang="en-MY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692" marR="27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0582922"/>
                  </a:ext>
                </a:extLst>
              </a:tr>
              <a:tr h="117696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SEMESTER </a:t>
                      </a:r>
                      <a:r>
                        <a:rPr lang="ms-MY" sz="9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en-MY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692" marR="27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SEMESTER </a:t>
                      </a:r>
                      <a:r>
                        <a:rPr lang="ms-MY" sz="9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en-MY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692" marR="27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607484"/>
                  </a:ext>
                </a:extLst>
              </a:tr>
              <a:tr h="17466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Kod </a:t>
                      </a:r>
                      <a:r>
                        <a:rPr lang="ms-MY" sz="9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Kusus</a:t>
                      </a:r>
                      <a:endParaRPr lang="en-MY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692" marR="27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Nama Kursus</a:t>
                      </a:r>
                      <a:endParaRPr lang="en-MY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692" marR="27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Jam Kredit</a:t>
                      </a:r>
                      <a:endParaRPr lang="en-MY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692" marR="27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Kod Kursus</a:t>
                      </a:r>
                      <a:endParaRPr lang="en-MY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692" marR="27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Nama Kursus</a:t>
                      </a:r>
                      <a:endParaRPr lang="en-MY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692" marR="27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Jam Kredit</a:t>
                      </a:r>
                      <a:endParaRPr lang="en-MY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692" marR="27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MY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692" marR="27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852977"/>
                  </a:ext>
                </a:extLst>
              </a:tr>
              <a:tr h="4089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692" marR="27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692" marR="27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692" marR="27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692" marR="27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692" marR="27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692" marR="27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692" marR="27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9484915"/>
                  </a:ext>
                </a:extLst>
              </a:tr>
              <a:tr h="116877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Jumlah</a:t>
                      </a:r>
                      <a:endParaRPr lang="en-MY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692" marR="27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692" marR="27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Jumlah</a:t>
                      </a:r>
                      <a:endParaRPr lang="en-MY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692" marR="27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692" marR="27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MY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692" marR="276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80422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5910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DA2D8F4-FF02-ACCE-AF9D-A1C6FEF5C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CB8F4-B197-4E7A-B735-EEE554607D8A}" type="slidenum">
              <a:rPr lang="en-MY" smtClean="0"/>
              <a:t>6</a:t>
            </a:fld>
            <a:endParaRPr lang="en-MY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C464721-B629-DD8B-465A-2B88BB0AB8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5629033"/>
              </p:ext>
            </p:extLst>
          </p:nvPr>
        </p:nvGraphicFramePr>
        <p:xfrm>
          <a:off x="673356" y="1103583"/>
          <a:ext cx="9096703" cy="1266439"/>
        </p:xfrm>
        <a:graphic>
          <a:graphicData uri="http://schemas.openxmlformats.org/drawingml/2006/table">
            <a:tbl>
              <a:tblPr firstRow="1" firstCol="1" bandRow="1"/>
              <a:tblGrid>
                <a:gridCol w="981578">
                  <a:extLst>
                    <a:ext uri="{9D8B030D-6E8A-4147-A177-3AD203B41FA5}">
                      <a16:colId xmlns:a16="http://schemas.microsoft.com/office/drawing/2014/main" val="1631009472"/>
                    </a:ext>
                  </a:extLst>
                </a:gridCol>
                <a:gridCol w="1671760">
                  <a:extLst>
                    <a:ext uri="{9D8B030D-6E8A-4147-A177-3AD203B41FA5}">
                      <a16:colId xmlns:a16="http://schemas.microsoft.com/office/drawing/2014/main" val="4004033480"/>
                    </a:ext>
                  </a:extLst>
                </a:gridCol>
                <a:gridCol w="960852">
                  <a:extLst>
                    <a:ext uri="{9D8B030D-6E8A-4147-A177-3AD203B41FA5}">
                      <a16:colId xmlns:a16="http://schemas.microsoft.com/office/drawing/2014/main" val="2160021622"/>
                    </a:ext>
                  </a:extLst>
                </a:gridCol>
                <a:gridCol w="977182">
                  <a:extLst>
                    <a:ext uri="{9D8B030D-6E8A-4147-A177-3AD203B41FA5}">
                      <a16:colId xmlns:a16="http://schemas.microsoft.com/office/drawing/2014/main" val="2955707833"/>
                    </a:ext>
                  </a:extLst>
                </a:gridCol>
                <a:gridCol w="1509732">
                  <a:extLst>
                    <a:ext uri="{9D8B030D-6E8A-4147-A177-3AD203B41FA5}">
                      <a16:colId xmlns:a16="http://schemas.microsoft.com/office/drawing/2014/main" val="2956304635"/>
                    </a:ext>
                  </a:extLst>
                </a:gridCol>
                <a:gridCol w="960852">
                  <a:extLst>
                    <a:ext uri="{9D8B030D-6E8A-4147-A177-3AD203B41FA5}">
                      <a16:colId xmlns:a16="http://schemas.microsoft.com/office/drawing/2014/main" val="3473915086"/>
                    </a:ext>
                  </a:extLst>
                </a:gridCol>
                <a:gridCol w="2034747">
                  <a:extLst>
                    <a:ext uri="{9D8B030D-6E8A-4147-A177-3AD203B41FA5}">
                      <a16:colId xmlns:a16="http://schemas.microsoft.com/office/drawing/2014/main" val="2058028634"/>
                    </a:ext>
                  </a:extLst>
                </a:gridCol>
              </a:tblGrid>
              <a:tr h="154416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STRUKTUR PROGRAM SEDIA ADA</a:t>
                      </a:r>
                      <a:endParaRPr lang="en-MY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368" marR="293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STRUKTUR PROGRAM BAHARU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368" marR="293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CATATAN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368" marR="293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0528082"/>
                  </a:ext>
                </a:extLst>
              </a:tr>
              <a:tr h="154416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TAHUN 2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368" marR="293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TAHUN 2</a:t>
                      </a:r>
                      <a:endParaRPr lang="en-MY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368" marR="293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2400685"/>
                  </a:ext>
                </a:extLst>
              </a:tr>
              <a:tr h="154416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SEMESTER </a:t>
                      </a:r>
                      <a:r>
                        <a:rPr lang="ms-MY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endParaRPr lang="en-MY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368" marR="293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SEMESTER </a:t>
                      </a:r>
                      <a:r>
                        <a:rPr lang="ms-MY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endParaRPr lang="en-MY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368" marR="293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0796330"/>
                  </a:ext>
                </a:extLst>
              </a:tr>
              <a:tr h="2291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Kod Kursus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368" marR="293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Nama Kursus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368" marR="293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Jam Kredit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368" marR="293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Kod Kursus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368" marR="293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Nama Kursus</a:t>
                      </a:r>
                      <a:endParaRPr lang="en-MY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368" marR="293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Jam Kredit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368" marR="293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368" marR="293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4245473"/>
                  </a:ext>
                </a:extLst>
              </a:tr>
              <a:tr h="34754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368" marR="293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368" marR="293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368" marR="293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368" marR="293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368" marR="293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368" marR="293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368" marR="293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0141307"/>
                  </a:ext>
                </a:extLst>
              </a:tr>
              <a:tr h="157275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Jumlah</a:t>
                      </a:r>
                      <a:endParaRPr lang="en-MY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368" marR="293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368" marR="293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Jumlah</a:t>
                      </a:r>
                      <a:endParaRPr lang="en-MY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368" marR="293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368" marR="293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MY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368" marR="293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2199425"/>
                  </a:ext>
                </a:extLst>
              </a:tr>
            </a:tbl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E5575D8F-1B84-48AD-8E1D-CE8CCB8CA4D0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318171" cy="5537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4"/>
            </a:solidFill>
          </a:ln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latin typeface="Bahnschrift" panose="020B0502040204020203" pitchFamily="34" charset="0"/>
              </a:rPr>
              <a:t>SEMAKAN KURIKULUM</a:t>
            </a:r>
            <a:endParaRPr lang="fi-FI" sz="3200" b="1" dirty="0">
              <a:latin typeface="Bahnschrift" panose="020B0502040204020203" pitchFamily="34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C464721-B629-DD8B-465A-2B88BB0AB8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120267"/>
              </p:ext>
            </p:extLst>
          </p:nvPr>
        </p:nvGraphicFramePr>
        <p:xfrm>
          <a:off x="657505" y="2748282"/>
          <a:ext cx="9096703" cy="1266439"/>
        </p:xfrm>
        <a:graphic>
          <a:graphicData uri="http://schemas.openxmlformats.org/drawingml/2006/table">
            <a:tbl>
              <a:tblPr firstRow="1" firstCol="1" bandRow="1"/>
              <a:tblGrid>
                <a:gridCol w="981578">
                  <a:extLst>
                    <a:ext uri="{9D8B030D-6E8A-4147-A177-3AD203B41FA5}">
                      <a16:colId xmlns:a16="http://schemas.microsoft.com/office/drawing/2014/main" val="1631009472"/>
                    </a:ext>
                  </a:extLst>
                </a:gridCol>
                <a:gridCol w="1671760">
                  <a:extLst>
                    <a:ext uri="{9D8B030D-6E8A-4147-A177-3AD203B41FA5}">
                      <a16:colId xmlns:a16="http://schemas.microsoft.com/office/drawing/2014/main" val="4004033480"/>
                    </a:ext>
                  </a:extLst>
                </a:gridCol>
                <a:gridCol w="960852">
                  <a:extLst>
                    <a:ext uri="{9D8B030D-6E8A-4147-A177-3AD203B41FA5}">
                      <a16:colId xmlns:a16="http://schemas.microsoft.com/office/drawing/2014/main" val="2160021622"/>
                    </a:ext>
                  </a:extLst>
                </a:gridCol>
                <a:gridCol w="977182">
                  <a:extLst>
                    <a:ext uri="{9D8B030D-6E8A-4147-A177-3AD203B41FA5}">
                      <a16:colId xmlns:a16="http://schemas.microsoft.com/office/drawing/2014/main" val="2955707833"/>
                    </a:ext>
                  </a:extLst>
                </a:gridCol>
                <a:gridCol w="1509732">
                  <a:extLst>
                    <a:ext uri="{9D8B030D-6E8A-4147-A177-3AD203B41FA5}">
                      <a16:colId xmlns:a16="http://schemas.microsoft.com/office/drawing/2014/main" val="2956304635"/>
                    </a:ext>
                  </a:extLst>
                </a:gridCol>
                <a:gridCol w="960852">
                  <a:extLst>
                    <a:ext uri="{9D8B030D-6E8A-4147-A177-3AD203B41FA5}">
                      <a16:colId xmlns:a16="http://schemas.microsoft.com/office/drawing/2014/main" val="3473915086"/>
                    </a:ext>
                  </a:extLst>
                </a:gridCol>
                <a:gridCol w="2034747">
                  <a:extLst>
                    <a:ext uri="{9D8B030D-6E8A-4147-A177-3AD203B41FA5}">
                      <a16:colId xmlns:a16="http://schemas.microsoft.com/office/drawing/2014/main" val="2058028634"/>
                    </a:ext>
                  </a:extLst>
                </a:gridCol>
              </a:tblGrid>
              <a:tr h="154416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STRUKTUR PROGRAM SEDIA ADA</a:t>
                      </a:r>
                      <a:endParaRPr lang="en-MY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368" marR="293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STRUKTUR PROGRAM BAHARU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368" marR="293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CATATAN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368" marR="293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0528082"/>
                  </a:ext>
                </a:extLst>
              </a:tr>
              <a:tr h="154416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TAHUN 2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368" marR="293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TAHUN 2</a:t>
                      </a:r>
                      <a:endParaRPr lang="en-MY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368" marR="293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2400685"/>
                  </a:ext>
                </a:extLst>
              </a:tr>
              <a:tr h="154416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SEMESTER </a:t>
                      </a:r>
                      <a:r>
                        <a:rPr lang="ms-MY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en-MY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368" marR="293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SEMESTER </a:t>
                      </a:r>
                      <a:r>
                        <a:rPr lang="ms-MY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en-MY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368" marR="293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0796330"/>
                  </a:ext>
                </a:extLst>
              </a:tr>
              <a:tr h="2291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Kod Kursus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368" marR="293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Nama Kursus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368" marR="293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Jam Kredit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368" marR="293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Kod Kursus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368" marR="293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Nama Kursus</a:t>
                      </a:r>
                      <a:endParaRPr lang="en-MY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368" marR="293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Jam Kredit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368" marR="293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368" marR="293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4245473"/>
                  </a:ext>
                </a:extLst>
              </a:tr>
              <a:tr h="34754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368" marR="293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368" marR="293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368" marR="293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368" marR="293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368" marR="293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368" marR="293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368" marR="293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0141307"/>
                  </a:ext>
                </a:extLst>
              </a:tr>
              <a:tr h="157275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Jumlah</a:t>
                      </a:r>
                      <a:endParaRPr lang="en-MY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368" marR="293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368" marR="293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Jumlah</a:t>
                      </a:r>
                      <a:endParaRPr lang="en-MY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368" marR="293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368" marR="293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MY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9368" marR="293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21994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81790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641BCD7-5D65-2234-BFBA-DB5B707CE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CB8F4-B197-4E7A-B735-EEE554607D8A}" type="slidenum">
              <a:rPr lang="en-MY" smtClean="0"/>
              <a:t>7</a:t>
            </a:fld>
            <a:endParaRPr lang="en-MY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F16D702-5166-300A-4291-AEF5893F9D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7184463"/>
              </p:ext>
            </p:extLst>
          </p:nvPr>
        </p:nvGraphicFramePr>
        <p:xfrm>
          <a:off x="691415" y="994990"/>
          <a:ext cx="8986345" cy="1326217"/>
        </p:xfrm>
        <a:graphic>
          <a:graphicData uri="http://schemas.openxmlformats.org/drawingml/2006/table">
            <a:tbl>
              <a:tblPr firstRow="1" firstCol="1" bandRow="1"/>
              <a:tblGrid>
                <a:gridCol w="969669">
                  <a:extLst>
                    <a:ext uri="{9D8B030D-6E8A-4147-A177-3AD203B41FA5}">
                      <a16:colId xmlns:a16="http://schemas.microsoft.com/office/drawing/2014/main" val="2951204910"/>
                    </a:ext>
                  </a:extLst>
                </a:gridCol>
                <a:gridCol w="1651478">
                  <a:extLst>
                    <a:ext uri="{9D8B030D-6E8A-4147-A177-3AD203B41FA5}">
                      <a16:colId xmlns:a16="http://schemas.microsoft.com/office/drawing/2014/main" val="2835692705"/>
                    </a:ext>
                  </a:extLst>
                </a:gridCol>
                <a:gridCol w="949197">
                  <a:extLst>
                    <a:ext uri="{9D8B030D-6E8A-4147-A177-3AD203B41FA5}">
                      <a16:colId xmlns:a16="http://schemas.microsoft.com/office/drawing/2014/main" val="65889934"/>
                    </a:ext>
                  </a:extLst>
                </a:gridCol>
                <a:gridCol w="965325">
                  <a:extLst>
                    <a:ext uri="{9D8B030D-6E8A-4147-A177-3AD203B41FA5}">
                      <a16:colId xmlns:a16="http://schemas.microsoft.com/office/drawing/2014/main" val="2811848370"/>
                    </a:ext>
                  </a:extLst>
                </a:gridCol>
                <a:gridCol w="1491416">
                  <a:extLst>
                    <a:ext uri="{9D8B030D-6E8A-4147-A177-3AD203B41FA5}">
                      <a16:colId xmlns:a16="http://schemas.microsoft.com/office/drawing/2014/main" val="1826635973"/>
                    </a:ext>
                  </a:extLst>
                </a:gridCol>
                <a:gridCol w="949197">
                  <a:extLst>
                    <a:ext uri="{9D8B030D-6E8A-4147-A177-3AD203B41FA5}">
                      <a16:colId xmlns:a16="http://schemas.microsoft.com/office/drawing/2014/main" val="2640618339"/>
                    </a:ext>
                  </a:extLst>
                </a:gridCol>
                <a:gridCol w="2010063">
                  <a:extLst>
                    <a:ext uri="{9D8B030D-6E8A-4147-A177-3AD203B41FA5}">
                      <a16:colId xmlns:a16="http://schemas.microsoft.com/office/drawing/2014/main" val="1993366862"/>
                    </a:ext>
                  </a:extLst>
                </a:gridCol>
              </a:tblGrid>
              <a:tr h="120496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STRUKTUR PROGRAM SEDIA ADA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STRUKTUR PROGRAM BAHARU</a:t>
                      </a:r>
                      <a:endParaRPr lang="en-MY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CATATAN</a:t>
                      </a:r>
                      <a:endParaRPr lang="en-M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2146669"/>
                  </a:ext>
                </a:extLst>
              </a:tr>
              <a:tr h="120496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TAHUN 3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TAHUN 3</a:t>
                      </a:r>
                      <a:endParaRPr lang="en-MY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2589347"/>
                  </a:ext>
                </a:extLst>
              </a:tr>
              <a:tr h="120496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SEMESTER </a:t>
                      </a:r>
                      <a:r>
                        <a:rPr lang="ms-MY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  <a:endParaRPr lang="en-MY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SEMESTER </a:t>
                      </a:r>
                      <a:r>
                        <a:rPr lang="ms-MY" sz="9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  <a:endParaRPr lang="en-MY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4664849"/>
                  </a:ext>
                </a:extLst>
              </a:tr>
              <a:tr h="17929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Kod Kursus</a:t>
                      </a:r>
                      <a:endParaRPr lang="en-M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Nama Kursus</a:t>
                      </a:r>
                      <a:endParaRPr lang="en-M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Jam Kredit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Kod Kursus</a:t>
                      </a:r>
                      <a:endParaRPr lang="en-M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Nama Kursus</a:t>
                      </a:r>
                      <a:endParaRPr lang="en-M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Jam Kredit</a:t>
                      </a:r>
                      <a:endParaRPr lang="en-M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M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670911"/>
                  </a:ext>
                </a:extLst>
              </a:tr>
              <a:tr h="45718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MY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9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M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M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M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7857008"/>
                  </a:ext>
                </a:extLst>
              </a:tr>
              <a:tr h="120217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Jumlah</a:t>
                      </a:r>
                      <a:endParaRPr lang="en-MY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Jumlah</a:t>
                      </a:r>
                      <a:endParaRPr lang="en-M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MY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3829200"/>
                  </a:ext>
                </a:extLst>
              </a:tr>
            </a:tbl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E5575D8F-1B84-48AD-8E1D-CE8CCB8CA4D0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318171" cy="5537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4"/>
            </a:solidFill>
          </a:ln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latin typeface="Bahnschrift" panose="020B0502040204020203" pitchFamily="34" charset="0"/>
              </a:rPr>
              <a:t>SEMAKAN KURIKULUM</a:t>
            </a:r>
            <a:endParaRPr lang="fi-FI" sz="3200" b="1" dirty="0">
              <a:latin typeface="Bahnschrift" panose="020B0502040204020203" pitchFamily="34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F16D702-5166-300A-4291-AEF5893F9D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2796194"/>
              </p:ext>
            </p:extLst>
          </p:nvPr>
        </p:nvGraphicFramePr>
        <p:xfrm>
          <a:off x="668253" y="2844517"/>
          <a:ext cx="8986345" cy="1326217"/>
        </p:xfrm>
        <a:graphic>
          <a:graphicData uri="http://schemas.openxmlformats.org/drawingml/2006/table">
            <a:tbl>
              <a:tblPr firstRow="1" firstCol="1" bandRow="1"/>
              <a:tblGrid>
                <a:gridCol w="969669">
                  <a:extLst>
                    <a:ext uri="{9D8B030D-6E8A-4147-A177-3AD203B41FA5}">
                      <a16:colId xmlns:a16="http://schemas.microsoft.com/office/drawing/2014/main" val="2951204910"/>
                    </a:ext>
                  </a:extLst>
                </a:gridCol>
                <a:gridCol w="1651478">
                  <a:extLst>
                    <a:ext uri="{9D8B030D-6E8A-4147-A177-3AD203B41FA5}">
                      <a16:colId xmlns:a16="http://schemas.microsoft.com/office/drawing/2014/main" val="2835692705"/>
                    </a:ext>
                  </a:extLst>
                </a:gridCol>
                <a:gridCol w="949197">
                  <a:extLst>
                    <a:ext uri="{9D8B030D-6E8A-4147-A177-3AD203B41FA5}">
                      <a16:colId xmlns:a16="http://schemas.microsoft.com/office/drawing/2014/main" val="65889934"/>
                    </a:ext>
                  </a:extLst>
                </a:gridCol>
                <a:gridCol w="965325">
                  <a:extLst>
                    <a:ext uri="{9D8B030D-6E8A-4147-A177-3AD203B41FA5}">
                      <a16:colId xmlns:a16="http://schemas.microsoft.com/office/drawing/2014/main" val="2811848370"/>
                    </a:ext>
                  </a:extLst>
                </a:gridCol>
                <a:gridCol w="1491416">
                  <a:extLst>
                    <a:ext uri="{9D8B030D-6E8A-4147-A177-3AD203B41FA5}">
                      <a16:colId xmlns:a16="http://schemas.microsoft.com/office/drawing/2014/main" val="1826635973"/>
                    </a:ext>
                  </a:extLst>
                </a:gridCol>
                <a:gridCol w="949197">
                  <a:extLst>
                    <a:ext uri="{9D8B030D-6E8A-4147-A177-3AD203B41FA5}">
                      <a16:colId xmlns:a16="http://schemas.microsoft.com/office/drawing/2014/main" val="2640618339"/>
                    </a:ext>
                  </a:extLst>
                </a:gridCol>
                <a:gridCol w="2010063">
                  <a:extLst>
                    <a:ext uri="{9D8B030D-6E8A-4147-A177-3AD203B41FA5}">
                      <a16:colId xmlns:a16="http://schemas.microsoft.com/office/drawing/2014/main" val="1993366862"/>
                    </a:ext>
                  </a:extLst>
                </a:gridCol>
              </a:tblGrid>
              <a:tr h="120496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STRUKTUR PROGRAM SEDIA ADA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STRUKTUR PROGRAM BAHARU</a:t>
                      </a:r>
                      <a:endParaRPr lang="en-MY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CATATAN</a:t>
                      </a:r>
                      <a:endParaRPr lang="en-M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2146669"/>
                  </a:ext>
                </a:extLst>
              </a:tr>
              <a:tr h="120496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TAHUN 3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TAHUN 3</a:t>
                      </a:r>
                      <a:endParaRPr lang="en-MY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2589347"/>
                  </a:ext>
                </a:extLst>
              </a:tr>
              <a:tr h="120496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SEMESTER </a:t>
                      </a:r>
                      <a:r>
                        <a:rPr lang="ms-MY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</a:t>
                      </a:r>
                      <a:endParaRPr lang="en-MY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SEMESTER </a:t>
                      </a:r>
                      <a:r>
                        <a:rPr lang="ms-MY" sz="9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</a:t>
                      </a:r>
                      <a:endParaRPr lang="en-MY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4664849"/>
                  </a:ext>
                </a:extLst>
              </a:tr>
              <a:tr h="17929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Kod Kursus</a:t>
                      </a:r>
                      <a:endParaRPr lang="en-M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Nama Kursus</a:t>
                      </a:r>
                      <a:endParaRPr lang="en-M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Jam Kredit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Kod Kursus</a:t>
                      </a:r>
                      <a:endParaRPr lang="en-M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Nama Kursus</a:t>
                      </a:r>
                      <a:endParaRPr lang="en-M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Jam Kredit</a:t>
                      </a:r>
                      <a:endParaRPr lang="en-M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M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670911"/>
                  </a:ext>
                </a:extLst>
              </a:tr>
              <a:tr h="45718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MY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9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M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M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M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7857008"/>
                  </a:ext>
                </a:extLst>
              </a:tr>
              <a:tr h="120217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Jumlah</a:t>
                      </a:r>
                      <a:endParaRPr lang="en-MY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Jumlah</a:t>
                      </a:r>
                      <a:endParaRPr lang="en-M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MY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38292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95978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641BCD7-5D65-2234-BFBA-DB5B707CE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CB8F4-B197-4E7A-B735-EEE554607D8A}" type="slidenum">
              <a:rPr lang="en-MY" smtClean="0"/>
              <a:t>8</a:t>
            </a:fld>
            <a:endParaRPr lang="en-MY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F16D702-5166-300A-4291-AEF5893F9D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5597482"/>
              </p:ext>
            </p:extLst>
          </p:nvPr>
        </p:nvGraphicFramePr>
        <p:xfrm>
          <a:off x="691415" y="994990"/>
          <a:ext cx="8986345" cy="1314914"/>
        </p:xfrm>
        <a:graphic>
          <a:graphicData uri="http://schemas.openxmlformats.org/drawingml/2006/table">
            <a:tbl>
              <a:tblPr firstRow="1" firstCol="1" bandRow="1"/>
              <a:tblGrid>
                <a:gridCol w="969669">
                  <a:extLst>
                    <a:ext uri="{9D8B030D-6E8A-4147-A177-3AD203B41FA5}">
                      <a16:colId xmlns:a16="http://schemas.microsoft.com/office/drawing/2014/main" val="2951204910"/>
                    </a:ext>
                  </a:extLst>
                </a:gridCol>
                <a:gridCol w="1651478">
                  <a:extLst>
                    <a:ext uri="{9D8B030D-6E8A-4147-A177-3AD203B41FA5}">
                      <a16:colId xmlns:a16="http://schemas.microsoft.com/office/drawing/2014/main" val="2835692705"/>
                    </a:ext>
                  </a:extLst>
                </a:gridCol>
                <a:gridCol w="949197">
                  <a:extLst>
                    <a:ext uri="{9D8B030D-6E8A-4147-A177-3AD203B41FA5}">
                      <a16:colId xmlns:a16="http://schemas.microsoft.com/office/drawing/2014/main" val="65889934"/>
                    </a:ext>
                  </a:extLst>
                </a:gridCol>
                <a:gridCol w="965325">
                  <a:extLst>
                    <a:ext uri="{9D8B030D-6E8A-4147-A177-3AD203B41FA5}">
                      <a16:colId xmlns:a16="http://schemas.microsoft.com/office/drawing/2014/main" val="2811848370"/>
                    </a:ext>
                  </a:extLst>
                </a:gridCol>
                <a:gridCol w="1491416">
                  <a:extLst>
                    <a:ext uri="{9D8B030D-6E8A-4147-A177-3AD203B41FA5}">
                      <a16:colId xmlns:a16="http://schemas.microsoft.com/office/drawing/2014/main" val="1826635973"/>
                    </a:ext>
                  </a:extLst>
                </a:gridCol>
                <a:gridCol w="949197">
                  <a:extLst>
                    <a:ext uri="{9D8B030D-6E8A-4147-A177-3AD203B41FA5}">
                      <a16:colId xmlns:a16="http://schemas.microsoft.com/office/drawing/2014/main" val="2640618339"/>
                    </a:ext>
                  </a:extLst>
                </a:gridCol>
                <a:gridCol w="2010063">
                  <a:extLst>
                    <a:ext uri="{9D8B030D-6E8A-4147-A177-3AD203B41FA5}">
                      <a16:colId xmlns:a16="http://schemas.microsoft.com/office/drawing/2014/main" val="1993366862"/>
                    </a:ext>
                  </a:extLst>
                </a:gridCol>
              </a:tblGrid>
              <a:tr h="120496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STRUKTUR PROGRAM SEDIA ADA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STRUKTUR PROGRAM BAHARU</a:t>
                      </a:r>
                      <a:endParaRPr lang="en-MY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CATATAN</a:t>
                      </a:r>
                      <a:endParaRPr lang="en-M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2146669"/>
                  </a:ext>
                </a:extLst>
              </a:tr>
              <a:tr h="120496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TAHUN </a:t>
                      </a:r>
                      <a:r>
                        <a:rPr lang="ms-MY" sz="10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en-MY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TAHUN </a:t>
                      </a:r>
                      <a:r>
                        <a:rPr lang="ms-MY" sz="9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en-MY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2589347"/>
                  </a:ext>
                </a:extLst>
              </a:tr>
              <a:tr h="120496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SEMESTER </a:t>
                      </a:r>
                      <a:r>
                        <a:rPr lang="ms-MY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</a:t>
                      </a:r>
                      <a:endParaRPr lang="en-MY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SEMESTER </a:t>
                      </a:r>
                      <a:r>
                        <a:rPr lang="ms-MY" sz="9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</a:t>
                      </a:r>
                      <a:endParaRPr lang="en-MY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4664849"/>
                  </a:ext>
                </a:extLst>
              </a:tr>
              <a:tr h="17929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Kod Kursus</a:t>
                      </a:r>
                      <a:endParaRPr lang="en-M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Nama Kursus</a:t>
                      </a:r>
                      <a:endParaRPr lang="en-M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Jam Kredit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Kod Kursus</a:t>
                      </a:r>
                      <a:endParaRPr lang="en-M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Nama Kursus</a:t>
                      </a:r>
                      <a:endParaRPr lang="en-M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Jam Kredit</a:t>
                      </a:r>
                      <a:endParaRPr lang="en-M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M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670911"/>
                  </a:ext>
                </a:extLst>
              </a:tr>
              <a:tr h="45718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MY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9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M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M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M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7857008"/>
                  </a:ext>
                </a:extLst>
              </a:tr>
              <a:tr h="120217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Jumlah</a:t>
                      </a:r>
                      <a:endParaRPr lang="en-MY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Jumlah</a:t>
                      </a:r>
                      <a:endParaRPr lang="en-M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MY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3829200"/>
                  </a:ext>
                </a:extLst>
              </a:tr>
            </a:tbl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E5575D8F-1B84-48AD-8E1D-CE8CCB8CA4D0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318171" cy="5537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4"/>
            </a:solidFill>
          </a:ln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latin typeface="Bahnschrift" panose="020B0502040204020203" pitchFamily="34" charset="0"/>
              </a:rPr>
              <a:t>SEMAKAN KURIKULUM</a:t>
            </a:r>
            <a:endParaRPr lang="fi-FI" sz="3200" b="1" dirty="0">
              <a:latin typeface="Bahnschrift" panose="020B0502040204020203" pitchFamily="34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F16D702-5166-300A-4291-AEF5893F9D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7036534"/>
              </p:ext>
            </p:extLst>
          </p:nvPr>
        </p:nvGraphicFramePr>
        <p:xfrm>
          <a:off x="668253" y="2844517"/>
          <a:ext cx="8986345" cy="1314914"/>
        </p:xfrm>
        <a:graphic>
          <a:graphicData uri="http://schemas.openxmlformats.org/drawingml/2006/table">
            <a:tbl>
              <a:tblPr firstRow="1" firstCol="1" bandRow="1"/>
              <a:tblGrid>
                <a:gridCol w="969669">
                  <a:extLst>
                    <a:ext uri="{9D8B030D-6E8A-4147-A177-3AD203B41FA5}">
                      <a16:colId xmlns:a16="http://schemas.microsoft.com/office/drawing/2014/main" val="2951204910"/>
                    </a:ext>
                  </a:extLst>
                </a:gridCol>
                <a:gridCol w="1651478">
                  <a:extLst>
                    <a:ext uri="{9D8B030D-6E8A-4147-A177-3AD203B41FA5}">
                      <a16:colId xmlns:a16="http://schemas.microsoft.com/office/drawing/2014/main" val="2835692705"/>
                    </a:ext>
                  </a:extLst>
                </a:gridCol>
                <a:gridCol w="949197">
                  <a:extLst>
                    <a:ext uri="{9D8B030D-6E8A-4147-A177-3AD203B41FA5}">
                      <a16:colId xmlns:a16="http://schemas.microsoft.com/office/drawing/2014/main" val="65889934"/>
                    </a:ext>
                  </a:extLst>
                </a:gridCol>
                <a:gridCol w="965325">
                  <a:extLst>
                    <a:ext uri="{9D8B030D-6E8A-4147-A177-3AD203B41FA5}">
                      <a16:colId xmlns:a16="http://schemas.microsoft.com/office/drawing/2014/main" val="2811848370"/>
                    </a:ext>
                  </a:extLst>
                </a:gridCol>
                <a:gridCol w="1491416">
                  <a:extLst>
                    <a:ext uri="{9D8B030D-6E8A-4147-A177-3AD203B41FA5}">
                      <a16:colId xmlns:a16="http://schemas.microsoft.com/office/drawing/2014/main" val="1826635973"/>
                    </a:ext>
                  </a:extLst>
                </a:gridCol>
                <a:gridCol w="949197">
                  <a:extLst>
                    <a:ext uri="{9D8B030D-6E8A-4147-A177-3AD203B41FA5}">
                      <a16:colId xmlns:a16="http://schemas.microsoft.com/office/drawing/2014/main" val="2640618339"/>
                    </a:ext>
                  </a:extLst>
                </a:gridCol>
                <a:gridCol w="2010063">
                  <a:extLst>
                    <a:ext uri="{9D8B030D-6E8A-4147-A177-3AD203B41FA5}">
                      <a16:colId xmlns:a16="http://schemas.microsoft.com/office/drawing/2014/main" val="1993366862"/>
                    </a:ext>
                  </a:extLst>
                </a:gridCol>
              </a:tblGrid>
              <a:tr h="120496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STRUKTUR PROGRAM SEDIA ADA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STRUKTUR PROGRAM BAHARU</a:t>
                      </a:r>
                      <a:endParaRPr lang="en-MY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CATATAN</a:t>
                      </a:r>
                      <a:endParaRPr lang="en-M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2146669"/>
                  </a:ext>
                </a:extLst>
              </a:tr>
              <a:tr h="120496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TAHUN </a:t>
                      </a:r>
                      <a:r>
                        <a:rPr lang="ms-MY" sz="10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en-MY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TAHUN </a:t>
                      </a:r>
                      <a:r>
                        <a:rPr lang="ms-MY" sz="9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en-MY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2589347"/>
                  </a:ext>
                </a:extLst>
              </a:tr>
              <a:tr h="120496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SEMESTER </a:t>
                      </a:r>
                      <a:r>
                        <a:rPr lang="ms-MY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  <a:endParaRPr lang="en-MY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SEMESTER </a:t>
                      </a:r>
                      <a:r>
                        <a:rPr lang="ms-MY" sz="9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  <a:endParaRPr lang="en-MY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4664849"/>
                  </a:ext>
                </a:extLst>
              </a:tr>
              <a:tr h="17929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Kod Kursus</a:t>
                      </a:r>
                      <a:endParaRPr lang="en-M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Nama Kursus</a:t>
                      </a:r>
                      <a:endParaRPr lang="en-M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0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Jam Kredit</a:t>
                      </a:r>
                      <a:endParaRPr lang="en-MY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Kod Kursus</a:t>
                      </a:r>
                      <a:endParaRPr lang="en-M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Nama Kursus</a:t>
                      </a:r>
                      <a:endParaRPr lang="en-M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Jam Kredit</a:t>
                      </a:r>
                      <a:endParaRPr lang="en-M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M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670911"/>
                  </a:ext>
                </a:extLst>
              </a:tr>
              <a:tr h="45718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MY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9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M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M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M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7857008"/>
                  </a:ext>
                </a:extLst>
              </a:tr>
              <a:tr h="120217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Jumlah</a:t>
                      </a:r>
                      <a:endParaRPr lang="en-MY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Jumlah</a:t>
                      </a:r>
                      <a:endParaRPr lang="en-MY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9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MY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2799" marR="227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38292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72875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6172C43-2E66-492A-A937-94AA5EDB4B21}"/>
              </a:ext>
            </a:extLst>
          </p:cNvPr>
          <p:cNvSpPr/>
          <p:nvPr/>
        </p:nvSpPr>
        <p:spPr>
          <a:xfrm rot="5400000">
            <a:off x="4594645" y="-645788"/>
            <a:ext cx="2881397" cy="12192001"/>
          </a:xfrm>
          <a:prstGeom prst="rect">
            <a:avLst/>
          </a:prstGeom>
          <a:solidFill>
            <a:srgbClr val="060155"/>
          </a:solidFill>
          <a:ln w="12700" cap="flat" cmpd="sng" algn="ctr">
            <a:noFill/>
            <a:prstDash val="solid"/>
            <a:miter lim="800000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28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1" name="Google Shape;892;p111"/>
          <p:cNvSpPr txBox="1"/>
          <p:nvPr/>
        </p:nvSpPr>
        <p:spPr>
          <a:xfrm>
            <a:off x="2431692" y="1354023"/>
            <a:ext cx="7328616" cy="8966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9" tIns="60923" rIns="121879" bIns="60923" anchor="t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Tx/>
              <a:buNone/>
              <a:tabLst/>
              <a:defRPr/>
            </a:pPr>
            <a:r>
              <a:rPr kumimoji="0" lang="en-US" sz="8000" b="1" i="0" u="none" strike="noStrike" kern="0" cap="none" spc="-15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TERIMA KASIH</a:t>
            </a:r>
            <a:endParaRPr kumimoji="0" sz="8000" b="0" i="0" u="none" strike="noStrike" kern="0" cap="none" spc="-150" normalizeH="0" baseline="0" noProof="0" dirty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846789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4831</TotalTime>
  <Words>426</Words>
  <Application>Microsoft Office PowerPoint</Application>
  <PresentationFormat>Widescreen</PresentationFormat>
  <Paragraphs>236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Arial</vt:lpstr>
      <vt:lpstr>Bahnschrift</vt:lpstr>
      <vt:lpstr>Calibri</vt:lpstr>
      <vt:lpstr>Calibri Light</vt:lpstr>
      <vt:lpstr>Cambria</vt:lpstr>
      <vt:lpstr>Century Gothic</vt:lpstr>
      <vt:lpstr>Times New Roman</vt:lpstr>
      <vt:lpstr>Wingdings</vt:lpstr>
      <vt:lpstr>Office Theme</vt:lpstr>
      <vt:lpstr>MESYUARAT JAWATANKUASA PENDIDIKAN TINGGI (JKPT)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Hidayah Arasad</cp:lastModifiedBy>
  <cp:revision>354</cp:revision>
  <cp:lastPrinted>2022-08-03T00:41:28Z</cp:lastPrinted>
  <dcterms:created xsi:type="dcterms:W3CDTF">2020-03-26T14:02:08Z</dcterms:created>
  <dcterms:modified xsi:type="dcterms:W3CDTF">2024-02-19T09:44:55Z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efa4170-0d19-0005-0004-bc88714345d2_Enabled">
    <vt:lpwstr>true</vt:lpwstr>
  </property>
  <property fmtid="{D5CDD505-2E9C-101B-9397-08002B2CF9AE}" pid="3" name="MSIP_Label_defa4170-0d19-0005-0004-bc88714345d2_SetDate">
    <vt:lpwstr>2022-12-02T02:52:23Z</vt:lpwstr>
  </property>
  <property fmtid="{D5CDD505-2E9C-101B-9397-08002B2CF9AE}" pid="4" name="MSIP_Label_defa4170-0d19-0005-0004-bc88714345d2_Method">
    <vt:lpwstr>Standard</vt:lpwstr>
  </property>
  <property fmtid="{D5CDD505-2E9C-101B-9397-08002B2CF9AE}" pid="5" name="MSIP_Label_defa4170-0d19-0005-0004-bc88714345d2_Name">
    <vt:lpwstr>defa4170-0d19-0005-0004-bc88714345d2</vt:lpwstr>
  </property>
  <property fmtid="{D5CDD505-2E9C-101B-9397-08002B2CF9AE}" pid="6" name="MSIP_Label_defa4170-0d19-0005-0004-bc88714345d2_SiteId">
    <vt:lpwstr>b64f8075-2917-4ae3-86de-406a8923a004</vt:lpwstr>
  </property>
  <property fmtid="{D5CDD505-2E9C-101B-9397-08002B2CF9AE}" pid="7" name="MSIP_Label_defa4170-0d19-0005-0004-bc88714345d2_ActionId">
    <vt:lpwstr>cb2884be-17be-4b68-bd5b-5cb4b633206f</vt:lpwstr>
  </property>
  <property fmtid="{D5CDD505-2E9C-101B-9397-08002B2CF9AE}" pid="8" name="MSIP_Label_defa4170-0d19-0005-0004-bc88714345d2_ContentBits">
    <vt:lpwstr>0</vt:lpwstr>
  </property>
</Properties>
</file>