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70" r:id="rId6"/>
    <p:sldId id="268" r:id="rId7"/>
    <p:sldId id="26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71" r:id="rId16"/>
    <p:sldId id="267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92" autoAdjust="0"/>
    <p:restoredTop sz="94660"/>
  </p:normalViewPr>
  <p:slideViewPr>
    <p:cSldViewPr snapToGrid="0">
      <p:cViewPr varScale="1">
        <p:scale>
          <a:sx n="92" d="100"/>
          <a:sy n="92" d="100"/>
        </p:scale>
        <p:origin x="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C7BA4-B640-8347-9CC6-8044B4395AA8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6A0048-1765-074D-A9E1-0B54481D1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793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3189C-9EA0-7642-AF2F-049E99D3D494}" type="datetime1">
              <a:rPr lang="en-MY" smtClean="0"/>
              <a:t>19/2/2024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48801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AB82-71AD-024E-90EF-6777C06011C3}" type="datetime1">
              <a:rPr lang="en-MY" smtClean="0"/>
              <a:t>19/2/2024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20429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D736-A073-4F49-8843-996F5E48767C}" type="datetime1">
              <a:rPr lang="en-MY" smtClean="0"/>
              <a:t>19/2/2024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69286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235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6D55-1AB6-DC42-BE15-0E21041A908F}" type="datetime1">
              <a:rPr lang="en-MY" smtClean="0"/>
              <a:t>19/2/2024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40529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F599-2892-5540-9B04-2A072E3A37C3}" type="datetime1">
              <a:rPr lang="en-MY" smtClean="0"/>
              <a:t>19/2/2024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5091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DB67-B0C3-8245-8DD3-6DDAAB25E66B}" type="datetime1">
              <a:rPr lang="en-MY" smtClean="0"/>
              <a:t>19/2/2024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96902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88DF2-1A08-654A-9E13-4A2FDA809E26}" type="datetime1">
              <a:rPr lang="en-MY" smtClean="0"/>
              <a:t>19/2/2024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73074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46F6A-E8B6-CE41-BD45-67F36C4BC01F}" type="datetime1">
              <a:rPr lang="en-MY" smtClean="0"/>
              <a:t>19/2/2024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5228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6037F-3D12-1843-90EF-3F6ED3400820}" type="datetime1">
              <a:rPr lang="en-MY" smtClean="0"/>
              <a:t>19/2/2024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6375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8ED1-6C54-B549-BF82-3C7E542611E0}" type="datetime1">
              <a:rPr lang="en-MY" smtClean="0"/>
              <a:t>19/2/2024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10667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8549B-62F2-D641-A23D-FE874E3EFC98}" type="datetime1">
              <a:rPr lang="en-MY" smtClean="0"/>
              <a:t>19/2/2024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61374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E6344-C571-3141-AF99-08027E66D332}" type="datetime1">
              <a:rPr lang="en-MY" smtClean="0"/>
              <a:t>19/2/2024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C49E9-59D7-4A7C-B38C-151BA5D7E85F}" type="slidenum">
              <a:rPr lang="en-MY" smtClean="0"/>
              <a:t>‹#›</a:t>
            </a:fld>
            <a:endParaRPr lang="en-MY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869" y="12412"/>
            <a:ext cx="1273586" cy="5684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9070" y="110814"/>
            <a:ext cx="1100463" cy="5057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83" y="4913372"/>
            <a:ext cx="11806516" cy="19446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547" y="4913372"/>
            <a:ext cx="11545847" cy="1944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38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MY" b="1" dirty="0" smtClean="0">
                <a:solidFill>
                  <a:srgbClr val="0000CC"/>
                </a:solidFill>
                <a:latin typeface="Bahnschrift" panose="020B0502040204020203" pitchFamily="34" charset="0"/>
              </a:rPr>
              <a:t>MESYUARAT JAWATANKUASA PENDIDIKAN TINGGI (JKPT)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 dirty="0" smtClean="0"/>
              <a:t>PROGRAM:</a:t>
            </a:r>
          </a:p>
          <a:p>
            <a:pPr algn="l"/>
            <a:r>
              <a:rPr lang="en-US" b="1" dirty="0" smtClean="0"/>
              <a:t>UNIVERSITI: INTERNATIONAL ISLAMIC UNIVERSITY MALAYSIA (UIAM)</a:t>
            </a:r>
          </a:p>
          <a:p>
            <a:pPr algn="l"/>
            <a:r>
              <a:rPr lang="en-US" b="1" dirty="0" smtClean="0"/>
              <a:t>FAKULTI: </a:t>
            </a:r>
          </a:p>
          <a:p>
            <a:endParaRPr lang="en-M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F59AD1-2C76-B54C-A45D-E7734380A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0</a:t>
            </a:fld>
            <a:endParaRPr lang="en-MY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Bahnschrift" panose="020B0502040204020203" pitchFamily="34" charset="0"/>
              </a:rPr>
              <a:t>PROGRAM AKADEMIK BAHARU</a:t>
            </a:r>
            <a:endParaRPr lang="fi-FI" sz="32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238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1780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MY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1838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Arial Black" panose="020B0A04020102020204" pitchFamily="34" charset="0"/>
              </a:rPr>
              <a:t>KAJIAN PASARAN</a:t>
            </a:r>
            <a:endParaRPr lang="en-MY" sz="3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8720D2E-D0D2-BC4F-A5E9-FF811B5E1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9</a:t>
            </a:fld>
            <a:endParaRPr lang="en-MY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Bahnschrift" panose="020B0502040204020203" pitchFamily="34" charset="0"/>
              </a:rPr>
              <a:t>PROGRAM AKADEMIK BAHARU</a:t>
            </a:r>
            <a:endParaRPr lang="fi-FI" sz="32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931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9709" y="1444625"/>
            <a:ext cx="10515600" cy="4351338"/>
          </a:xfrm>
        </p:spPr>
        <p:txBody>
          <a:bodyPr/>
          <a:lstStyle/>
          <a:p>
            <a:endParaRPr lang="en-MY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Arial Black" panose="020B0A04020102020204" pitchFamily="34" charset="0"/>
              </a:rPr>
              <a:t>STRUKTUR KURIKULUM</a:t>
            </a:r>
            <a:endParaRPr lang="en-MY" sz="3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E54DCAC-D6CD-0545-87FC-AA2C0A3B9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10</a:t>
            </a:fld>
            <a:endParaRPr lang="en-MY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Bahnschrift" panose="020B0502040204020203" pitchFamily="34" charset="0"/>
              </a:rPr>
              <a:t>PROGRAM AKADEMIK BAHARU</a:t>
            </a:r>
            <a:endParaRPr lang="fi-FI" sz="32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703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7745"/>
            <a:ext cx="10515600" cy="4819218"/>
          </a:xfrm>
        </p:spPr>
        <p:txBody>
          <a:bodyPr/>
          <a:lstStyle/>
          <a:p>
            <a:endParaRPr lang="en-MY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262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Arial Black" panose="020B0A04020102020204" pitchFamily="34" charset="0"/>
              </a:rPr>
              <a:t>UNJURAN DAN SYARAT KEMASUKAN</a:t>
            </a:r>
            <a:endParaRPr lang="en-MY" sz="3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3B97BE-8DF7-1C4F-A9B9-1F56E2743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11</a:t>
            </a:fld>
            <a:endParaRPr lang="en-MY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Bahnschrift" panose="020B0502040204020203" pitchFamily="34" charset="0"/>
              </a:rPr>
              <a:t>PROGRAM AKADEMIK BAHARU</a:t>
            </a:r>
            <a:endParaRPr lang="fi-FI" sz="32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25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199" y="102674"/>
            <a:ext cx="10515600" cy="158007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Arial Black" panose="020B0A04020102020204" pitchFamily="34" charset="0"/>
              </a:rPr>
              <a:t>IMPLIKASI</a:t>
            </a:r>
            <a:endParaRPr lang="en-MY" sz="3600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8236365"/>
              </p:ext>
            </p:extLst>
          </p:nvPr>
        </p:nvGraphicFramePr>
        <p:xfrm>
          <a:off x="1155699" y="1221760"/>
          <a:ext cx="9880599" cy="488360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2171316895"/>
                    </a:ext>
                  </a:extLst>
                </a:gridCol>
                <a:gridCol w="3454400">
                  <a:extLst>
                    <a:ext uri="{9D8B030D-6E8A-4147-A177-3AD203B41FA5}">
                      <a16:colId xmlns:a16="http://schemas.microsoft.com/office/drawing/2014/main" val="866566321"/>
                    </a:ext>
                  </a:extLst>
                </a:gridCol>
                <a:gridCol w="2997199">
                  <a:extLst>
                    <a:ext uri="{9D8B030D-6E8A-4147-A177-3AD203B41FA5}">
                      <a16:colId xmlns:a16="http://schemas.microsoft.com/office/drawing/2014/main" val="449323714"/>
                    </a:ext>
                  </a:extLst>
                </a:gridCol>
              </a:tblGrid>
              <a:tr h="37571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IMPLIKASI PERJAWATAN</a:t>
                      </a:r>
                      <a:endParaRPr lang="en-MY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IMPLIKASI FIZIKAL</a:t>
                      </a:r>
                      <a:endParaRPr lang="en-MY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IMPLIKASI KEWANGAN</a:t>
                      </a:r>
                      <a:endParaRPr lang="en-MY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235683"/>
                  </a:ext>
                </a:extLst>
              </a:tr>
              <a:tr h="4507899">
                <a:tc>
                  <a:txBody>
                    <a:bodyPr/>
                    <a:lstStyle/>
                    <a:p>
                      <a:endParaRPr lang="en-MY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38895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C7B97CC-AC73-3543-86B6-6EFBE44AA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12</a:t>
            </a:fld>
            <a:endParaRPr lang="en-MY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Bahnschrift" panose="020B0502040204020203" pitchFamily="34" charset="0"/>
              </a:rPr>
              <a:t>PROGRAM AKADEMIK BAHARU</a:t>
            </a:r>
            <a:endParaRPr lang="fi-FI" sz="32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422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7636"/>
            <a:ext cx="10515600" cy="4999327"/>
          </a:xfrm>
        </p:spPr>
        <p:txBody>
          <a:bodyPr/>
          <a:lstStyle/>
          <a:p>
            <a:endParaRPr lang="en-MY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Arial Black" panose="020B0A04020102020204" pitchFamily="34" charset="0"/>
              </a:rPr>
              <a:t>IMPAK DAN FAEDAH </a:t>
            </a:r>
            <a:endParaRPr lang="en-MY" sz="3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C38FC9-F056-3343-8277-77D3D36D6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13</a:t>
            </a:fld>
            <a:endParaRPr lang="en-MY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Bahnschrift" panose="020B0502040204020203" pitchFamily="34" charset="0"/>
              </a:rPr>
              <a:t>PROGRAM AKADEMIK BAHARU</a:t>
            </a:r>
            <a:endParaRPr lang="fi-FI" sz="32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874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14</a:t>
            </a:fld>
            <a:endParaRPr lang="en-MY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92922" y="833727"/>
            <a:ext cx="10515600" cy="223120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Arial Black" panose="020B0A04020102020204" pitchFamily="34" charset="0"/>
              </a:rPr>
              <a:t>PEMBANGUNAN PROGRAM BERTERASKAN KERANGKA EXPERIENTIAL LEARNING AND COMPETENCY BASED EDUCATION LANDSCAPE (EXCEL) </a:t>
            </a:r>
            <a:endParaRPr lang="en-MY" sz="36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Bahnschrift" panose="020B0502040204020203" pitchFamily="34" charset="0"/>
              </a:rPr>
              <a:t>PROGRAM AKADEMIK BAHARU</a:t>
            </a:r>
            <a:endParaRPr lang="fi-FI" sz="32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3719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5345"/>
            <a:ext cx="10515600" cy="497161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MY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97210"/>
            <a:ext cx="10515600" cy="71553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 Black" panose="020B0A04020102020204" pitchFamily="34" charset="0"/>
              </a:rPr>
              <a:t>Perkara</a:t>
            </a:r>
            <a:r>
              <a:rPr lang="en-US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 lain yang </a:t>
            </a:r>
            <a:r>
              <a:rPr lang="en-US" sz="3200" b="1" dirty="0" err="1">
                <a:solidFill>
                  <a:srgbClr val="002060"/>
                </a:solidFill>
                <a:latin typeface="Arial Black" panose="020B0A04020102020204" pitchFamily="34" charset="0"/>
              </a:rPr>
              <a:t>ingin</a:t>
            </a:r>
            <a:r>
              <a:rPr lang="en-US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 Black" panose="020B0A04020102020204" pitchFamily="34" charset="0"/>
              </a:rPr>
              <a:t>disampaikan</a:t>
            </a:r>
            <a:endParaRPr lang="en-MY" sz="32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F95F221-E35C-314D-800C-31B91C15B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15</a:t>
            </a:fld>
            <a:endParaRPr lang="en-MY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Bahnschrift" panose="020B0502040204020203" pitchFamily="34" charset="0"/>
              </a:rPr>
              <a:t>PROGRAM AKADEMIK BAHARU</a:t>
            </a:r>
            <a:endParaRPr lang="fi-FI" sz="32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2131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172C43-2E66-492A-A937-94AA5EDB4B21}"/>
              </a:ext>
            </a:extLst>
          </p:cNvPr>
          <p:cNvSpPr/>
          <p:nvPr/>
        </p:nvSpPr>
        <p:spPr>
          <a:xfrm rot="5400000">
            <a:off x="4594645" y="-645788"/>
            <a:ext cx="2881397" cy="12192001"/>
          </a:xfrm>
          <a:prstGeom prst="rect">
            <a:avLst/>
          </a:prstGeom>
          <a:solidFill>
            <a:srgbClr val="060155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28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1" name="Google Shape;892;p111"/>
          <p:cNvSpPr txBox="1"/>
          <p:nvPr/>
        </p:nvSpPr>
        <p:spPr>
          <a:xfrm>
            <a:off x="2431692" y="1354023"/>
            <a:ext cx="7328616" cy="896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9" tIns="60923" rIns="121879" bIns="60923" anchor="t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Tx/>
              <a:buNone/>
              <a:tabLst/>
              <a:defRPr/>
            </a:pPr>
            <a:r>
              <a:rPr kumimoji="0" lang="en-US" sz="8000" b="1" i="0" u="none" strike="noStrike" kern="0" cap="none" spc="-150" normalizeH="0" baseline="0" noProof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TERIMA KASIH</a:t>
            </a:r>
            <a:endParaRPr kumimoji="0" sz="8000" b="0" i="0" u="none" strike="noStrike" kern="0" cap="none" spc="-150" normalizeH="0" baseline="0" noProof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8688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Arial Black" panose="020B0A04020102020204" pitchFamily="34" charset="0"/>
              </a:rPr>
              <a:t>TUJUAN</a:t>
            </a:r>
            <a:endParaRPr lang="en-MY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5455"/>
            <a:ext cx="10515600" cy="4791508"/>
          </a:xfrm>
        </p:spPr>
        <p:txBody>
          <a:bodyPr/>
          <a:lstStyle/>
          <a:p>
            <a:endParaRPr lang="en-M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1DE8C-7460-7245-8E3A-E80620009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1</a:t>
            </a:fld>
            <a:endParaRPr lang="en-MY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Bahnschrift" panose="020B0502040204020203" pitchFamily="34" charset="0"/>
              </a:rPr>
              <a:t>PROGRAM AKADEMIK BAHARU</a:t>
            </a:r>
            <a:endParaRPr lang="fi-FI" sz="32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229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en-US" sz="36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en-US" sz="36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RINGKASAN </a:t>
            </a:r>
            <a:r>
              <a:rPr lang="en-US" sz="3600" b="1" dirty="0">
                <a:solidFill>
                  <a:srgbClr val="002060"/>
                </a:solidFill>
                <a:latin typeface="Arial Black" panose="020B0A04020102020204" pitchFamily="34" charset="0"/>
              </a:rPr>
              <a:t>PROGRAM</a:t>
            </a:r>
            <a:endParaRPr lang="en-MY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344207"/>
              </p:ext>
            </p:extLst>
          </p:nvPr>
        </p:nvGraphicFramePr>
        <p:xfrm>
          <a:off x="838200" y="1063485"/>
          <a:ext cx="10785764" cy="5292865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974273">
                  <a:extLst>
                    <a:ext uri="{9D8B030D-6E8A-4147-A177-3AD203B41FA5}">
                      <a16:colId xmlns:a16="http://schemas.microsoft.com/office/drawing/2014/main" val="3932455852"/>
                    </a:ext>
                  </a:extLst>
                </a:gridCol>
                <a:gridCol w="3303869">
                  <a:extLst>
                    <a:ext uri="{9D8B030D-6E8A-4147-A177-3AD203B41FA5}">
                      <a16:colId xmlns:a16="http://schemas.microsoft.com/office/drawing/2014/main" val="2874734726"/>
                    </a:ext>
                  </a:extLst>
                </a:gridCol>
                <a:gridCol w="2753811">
                  <a:extLst>
                    <a:ext uri="{9D8B030D-6E8A-4147-A177-3AD203B41FA5}">
                      <a16:colId xmlns:a16="http://schemas.microsoft.com/office/drawing/2014/main" val="259481889"/>
                    </a:ext>
                  </a:extLst>
                </a:gridCol>
                <a:gridCol w="2753811">
                  <a:extLst>
                    <a:ext uri="{9D8B030D-6E8A-4147-A177-3AD203B41FA5}">
                      <a16:colId xmlns:a16="http://schemas.microsoft.com/office/drawing/2014/main" val="4000869137"/>
                    </a:ext>
                  </a:extLst>
                </a:gridCol>
              </a:tblGrid>
              <a:tr h="3638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s-MY" sz="18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Program</a:t>
                      </a:r>
                      <a:endParaRPr lang="en-MY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537323"/>
                  </a:ext>
                </a:extLst>
              </a:tr>
              <a:tr h="7503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>
                          <a:solidFill>
                            <a:sysClr val="windowText" lastClr="000000"/>
                          </a:solidFill>
                          <a:effectLst/>
                        </a:rPr>
                        <a:t>Program Akademik</a:t>
                      </a:r>
                      <a:endParaRPr lang="en-MY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80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Bahasa</a:t>
                      </a:r>
                      <a:r>
                        <a:rPr lang="en-MY" sz="1800" baseline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MY" sz="1800" baseline="0" dirty="0" err="1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Melayu</a:t>
                      </a:r>
                      <a:r>
                        <a:rPr lang="en-MY" sz="1800" baseline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800" baseline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Bahasa </a:t>
                      </a:r>
                      <a:r>
                        <a:rPr lang="en-MY" sz="1800" baseline="0" dirty="0" err="1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Inggeris</a:t>
                      </a:r>
                      <a:r>
                        <a:rPr lang="en-MY" sz="1800" baseline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MY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1735143"/>
                  </a:ext>
                </a:extLst>
              </a:tr>
              <a:tr h="3638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>
                          <a:solidFill>
                            <a:sysClr val="windowText" lastClr="000000"/>
                          </a:solidFill>
                          <a:effectLst/>
                        </a:rPr>
                        <a:t>Tahap KKM</a:t>
                      </a:r>
                      <a:endParaRPr lang="en-MY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788176"/>
                  </a:ext>
                </a:extLst>
              </a:tr>
              <a:tr h="3638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>
                          <a:solidFill>
                            <a:sysClr val="windowText" lastClr="000000"/>
                          </a:solidFill>
                          <a:effectLst/>
                        </a:rPr>
                        <a:t>NEC</a:t>
                      </a:r>
                      <a:endParaRPr lang="en-MY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954136"/>
                  </a:ext>
                </a:extLst>
              </a:tr>
              <a:tr h="3638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>
                          <a:solidFill>
                            <a:sysClr val="windowText" lastClr="000000"/>
                          </a:solidFill>
                          <a:effectLst/>
                        </a:rPr>
                        <a:t>Jam Kredit</a:t>
                      </a:r>
                      <a:endParaRPr lang="en-MY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1660833"/>
                  </a:ext>
                </a:extLst>
              </a:tr>
              <a:tr h="3638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>
                          <a:solidFill>
                            <a:sysClr val="windowText" lastClr="000000"/>
                          </a:solidFill>
                          <a:effectLst/>
                        </a:rPr>
                        <a:t>Mod Pengajian</a:t>
                      </a:r>
                      <a:endParaRPr lang="en-MY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376061"/>
                  </a:ext>
                </a:extLst>
              </a:tr>
              <a:tr h="3638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>
                          <a:solidFill>
                            <a:sysClr val="windowText" lastClr="000000"/>
                          </a:solidFill>
                          <a:effectLst/>
                        </a:rPr>
                        <a:t>Entiti Akademik</a:t>
                      </a:r>
                      <a:endParaRPr lang="en-MY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088215"/>
                  </a:ext>
                </a:extLst>
              </a:tr>
              <a:tr h="737487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>
                          <a:solidFill>
                            <a:sysClr val="windowText" lastClr="000000"/>
                          </a:solidFill>
                          <a:effectLst/>
                        </a:rPr>
                        <a:t>Jangka Masa Pengajian</a:t>
                      </a:r>
                      <a:endParaRPr lang="en-MY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Jenis Pengajian</a:t>
                      </a:r>
                      <a:endParaRPr lang="en-MY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Minimum</a:t>
                      </a:r>
                      <a:endParaRPr lang="en-MY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Maksimum</a:t>
                      </a:r>
                      <a:endParaRPr lang="en-MY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4606300"/>
                  </a:ext>
                </a:extLst>
              </a:tr>
              <a:tr h="832006"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Sepenuh Masa</a:t>
                      </a:r>
                      <a:endParaRPr lang="en-MY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80377635"/>
                  </a:ext>
                </a:extLst>
              </a:tr>
              <a:tr h="789997"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>
                          <a:solidFill>
                            <a:sysClr val="windowText" lastClr="000000"/>
                          </a:solidFill>
                          <a:effectLst/>
                        </a:rPr>
                        <a:t>Separuh Masa</a:t>
                      </a:r>
                      <a:endParaRPr lang="en-MY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7856600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1B3B12E-66E3-8744-8EF3-9691427D9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2</a:t>
            </a:fld>
            <a:endParaRPr lang="en-MY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Bahnschrift" panose="020B0502040204020203" pitchFamily="34" charset="0"/>
              </a:rPr>
              <a:t>PROGRAM AKADEMIK BAHARU</a:t>
            </a:r>
            <a:endParaRPr lang="fi-FI" sz="32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195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en-US" sz="32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en-US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en-US" sz="3200" b="1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en-US" sz="32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PENGIKTIRAFAN </a:t>
            </a:r>
            <a:r>
              <a:rPr lang="en-US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BADAN PROFESIONAL</a:t>
            </a:r>
            <a:br>
              <a:rPr lang="en-US" sz="3200" b="1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en-US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DAN INSTITUSI/ORGANISASI KERJASAMA</a:t>
            </a:r>
            <a:endParaRPr lang="en-MY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4D2EE6-6475-4C4B-82E1-CE92A761D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3</a:t>
            </a:fld>
            <a:endParaRPr lang="en-MY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Bahnschrift" panose="020B0502040204020203" pitchFamily="34" charset="0"/>
              </a:rPr>
              <a:t>PROGRAM AKADEMIK BAHARU</a:t>
            </a:r>
            <a:endParaRPr lang="fi-FI" sz="32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357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en-US" sz="32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en-US" sz="32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STANDARD </a:t>
            </a:r>
            <a:r>
              <a:rPr lang="en-US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PROGRAM</a:t>
            </a:r>
            <a:endParaRPr lang="en-MY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4D2EE6-6475-4C4B-82E1-CE92A761D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4</a:t>
            </a:fld>
            <a:endParaRPr lang="en-MY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Bahnschrift" panose="020B0502040204020203" pitchFamily="34" charset="0"/>
              </a:rPr>
              <a:t>PROGRAM AKADEMIK BAHARU</a:t>
            </a:r>
            <a:endParaRPr lang="fi-FI" sz="32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707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en-US" sz="36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en-US" sz="36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PROGRAMME </a:t>
            </a:r>
            <a:r>
              <a:rPr lang="en-US" sz="3600" b="1" dirty="0">
                <a:solidFill>
                  <a:srgbClr val="002060"/>
                </a:solidFill>
                <a:latin typeface="Arial Black" panose="020B0A04020102020204" pitchFamily="34" charset="0"/>
              </a:rPr>
              <a:t>EDUCATIONAL OBJECTIVE  </a:t>
            </a:r>
            <a:endParaRPr lang="en-MY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88AE2B-5058-2D47-A25D-668360DE5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5</a:t>
            </a:fld>
            <a:endParaRPr lang="en-MY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Bahnschrift" panose="020B0502040204020203" pitchFamily="34" charset="0"/>
              </a:rPr>
              <a:t>PROGRAM AKADEMIK BAHARU</a:t>
            </a:r>
            <a:endParaRPr lang="fi-FI" sz="32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348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189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HASIL </a:t>
            </a:r>
            <a:r>
              <a:rPr lang="en-US" sz="3600" b="1" dirty="0">
                <a:solidFill>
                  <a:srgbClr val="002060"/>
                </a:solidFill>
                <a:latin typeface="Arial Black" panose="020B0A04020102020204" pitchFamily="34" charset="0"/>
              </a:rPr>
              <a:t>PEMBELAJARAN PROGRAM</a:t>
            </a:r>
            <a:endParaRPr lang="en-MY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0716"/>
            <a:ext cx="10515600" cy="4351338"/>
          </a:xfrm>
        </p:spPr>
        <p:txBody>
          <a:bodyPr/>
          <a:lstStyle/>
          <a:p>
            <a:endParaRPr lang="en-M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88AE2B-5058-2D47-A25D-668360DE5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6</a:t>
            </a:fld>
            <a:endParaRPr lang="en-MY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Bahnschrift" panose="020B0502040204020203" pitchFamily="34" charset="0"/>
              </a:rPr>
              <a:t>PROGRAM AKADEMIK BAHARU</a:t>
            </a:r>
            <a:endParaRPr lang="fi-FI" sz="32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132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Arial Black" panose="020B0A04020102020204" pitchFamily="34" charset="0"/>
              </a:rPr>
              <a:t>KAEDAH PENYAMPAIAN PROGRAM</a:t>
            </a:r>
            <a:endParaRPr lang="en-MY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88AE2B-5058-2D47-A25D-668360DE5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7</a:t>
            </a:fld>
            <a:endParaRPr lang="en-MY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Bahnschrift" panose="020B0502040204020203" pitchFamily="34" charset="0"/>
              </a:rPr>
              <a:t>PROGRAM AKADEMIK BAHARU</a:t>
            </a:r>
            <a:endParaRPr lang="fi-FI" sz="32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509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5527"/>
            <a:ext cx="10515600" cy="11430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Arial Black" panose="020B0A04020102020204" pitchFamily="34" charset="0"/>
              </a:rPr>
              <a:t>JUSTIFIKASI MENGADAKAN PROGRAM AKADEMIK</a:t>
            </a:r>
            <a:endParaRPr lang="en-MY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0763"/>
            <a:ext cx="10515600" cy="4916200"/>
          </a:xfrm>
        </p:spPr>
        <p:txBody>
          <a:bodyPr/>
          <a:lstStyle/>
          <a:p>
            <a:pPr marL="0" indent="0">
              <a:buNone/>
            </a:pPr>
            <a:endParaRPr lang="en-M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3F7914-824C-5C4E-B29E-507CE940E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8</a:t>
            </a:fld>
            <a:endParaRPr lang="en-MY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Bahnschrift" panose="020B0502040204020203" pitchFamily="34" charset="0"/>
              </a:rPr>
              <a:t>PROGRAM AKADEMIK BAHARU</a:t>
            </a:r>
            <a:endParaRPr lang="fi-FI" sz="32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888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163</Words>
  <Application>Microsoft Office PowerPoint</Application>
  <PresentationFormat>Widescreen</PresentationFormat>
  <Paragraphs>70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Arial Black</vt:lpstr>
      <vt:lpstr>Bahnschrift</vt:lpstr>
      <vt:lpstr>Calibri</vt:lpstr>
      <vt:lpstr>Calibri Light</vt:lpstr>
      <vt:lpstr>Century Gothic</vt:lpstr>
      <vt:lpstr>Times New Roman</vt:lpstr>
      <vt:lpstr>Office Theme</vt:lpstr>
      <vt:lpstr>MESYUARAT JAWATANKUASA PENDIDIKAN TINGGI (JKPT)</vt:lpstr>
      <vt:lpstr>TUJUAN</vt:lpstr>
      <vt:lpstr> RINGKASAN PROGRAM</vt:lpstr>
      <vt:lpstr>  PENGIKTIRAFAN BADAN PROFESIONAL DAN INSTITUSI/ORGANISASI KERJASAMA</vt:lpstr>
      <vt:lpstr> STANDARD PROGRAM</vt:lpstr>
      <vt:lpstr> PROGRAMME EDUCATIONAL OBJECTIVE  </vt:lpstr>
      <vt:lpstr>HASIL PEMBELAJARAN PROGRAM</vt:lpstr>
      <vt:lpstr>KAEDAH PENYAMPAIAN PROGRAM</vt:lpstr>
      <vt:lpstr>JUSTIFIKASI MENGADAKAN PROGRAM AKADEMIK</vt:lpstr>
      <vt:lpstr>KAJIAN PASARAN</vt:lpstr>
      <vt:lpstr>STRUKTUR KURIKULUM</vt:lpstr>
      <vt:lpstr>UNJURAN DAN SYARAT KEMASUKAN</vt:lpstr>
      <vt:lpstr>IMPLIKASI</vt:lpstr>
      <vt:lpstr>IMPAK DAN FAEDAH </vt:lpstr>
      <vt:lpstr>PEMBANGUNAN PROGRAM BERTERASKAN KERANGKA EXPERIENTIAL LEARNING AND COMPETENCY BASED EDUCATION LANDSCAPE (EXCEL) </vt:lpstr>
      <vt:lpstr>Perkara lain yang ingin disampaikan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MESYUARAT SARINGAN AWAL  (MSA)  BIL.X/XXXX</dc:title>
  <dc:creator>OPTIPLEX 5250 AIO</dc:creator>
  <cp:lastModifiedBy>Hidayah Arasad</cp:lastModifiedBy>
  <cp:revision>12</cp:revision>
  <dcterms:created xsi:type="dcterms:W3CDTF">2020-08-17T01:34:02Z</dcterms:created>
  <dcterms:modified xsi:type="dcterms:W3CDTF">2024-02-19T08:49:33Z</dcterms:modified>
</cp:coreProperties>
</file>