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70" r:id="rId6"/>
    <p:sldId id="268" r:id="rId7"/>
    <p:sldId id="26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71" r:id="rId16"/>
    <p:sldId id="2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C7BA4-B640-8347-9CC6-8044B4395AA8}" type="datetimeFigureOut">
              <a:rPr lang="en-US" smtClean="0"/>
              <a:t>9/21/2023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6A0048-1765-074D-A9E1-0B54481D1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93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3189C-9EA0-7642-AF2F-049E99D3D494}" type="datetime1">
              <a:rPr lang="en-MY" smtClean="0"/>
              <a:t>21/9/2023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48801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AB82-71AD-024E-90EF-6777C06011C3}" type="datetime1">
              <a:rPr lang="en-MY" smtClean="0"/>
              <a:t>21/9/2023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20429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E6D736-A073-4F49-8843-996F5E48767C}" type="datetime1">
              <a:rPr lang="en-MY" smtClean="0"/>
              <a:t>21/9/2023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6928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D6D55-1AB6-DC42-BE15-0E21041A908F}" type="datetime1">
              <a:rPr lang="en-MY" smtClean="0"/>
              <a:t>21/9/2023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40529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F599-2892-5540-9B04-2A072E3A37C3}" type="datetime1">
              <a:rPr lang="en-MY" smtClean="0"/>
              <a:t>21/9/2023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5091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DB67-B0C3-8245-8DD3-6DDAAB25E66B}" type="datetime1">
              <a:rPr lang="en-MY" smtClean="0"/>
              <a:t>21/9/2023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96902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88DF2-1A08-654A-9E13-4A2FDA809E26}" type="datetime1">
              <a:rPr lang="en-MY" smtClean="0"/>
              <a:t>21/9/2023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73074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46F6A-E8B6-CE41-BD45-67F36C4BC01F}" type="datetime1">
              <a:rPr lang="en-MY" smtClean="0"/>
              <a:t>21/9/2023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5228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6037F-3D12-1843-90EF-3F6ED3400820}" type="datetime1">
              <a:rPr lang="en-MY" smtClean="0"/>
              <a:t>21/9/2023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6375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A8ED1-6C54-B549-BF82-3C7E542611E0}" type="datetime1">
              <a:rPr lang="en-MY" smtClean="0"/>
              <a:t>21/9/2023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10667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549B-62F2-D641-A23D-FE874E3EFC98}" type="datetime1">
              <a:rPr lang="en-MY" smtClean="0"/>
              <a:t>21/9/2023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61374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E6344-C571-3141-AF99-08027E66D332}" type="datetime1">
              <a:rPr lang="en-MY" smtClean="0"/>
              <a:t>21/9/2023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C49E9-59D7-4A7C-B38C-151BA5D7E85F}" type="slidenum">
              <a:rPr lang="en-MY" smtClean="0"/>
              <a:t>‹#›</a:t>
            </a:fld>
            <a:endParaRPr lang="en-MY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5869" y="12412"/>
            <a:ext cx="1273586" cy="5684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9070" y="110814"/>
            <a:ext cx="1100463" cy="5057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83" y="4913372"/>
            <a:ext cx="11806516" cy="194462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547" y="4913372"/>
            <a:ext cx="11545847" cy="1944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38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  <a:latin typeface="Arial Black" panose="020B0A04020102020204" pitchFamily="34" charset="0"/>
              </a:rPr>
              <a:t>MESYUARAT SARINGAN AWAL </a:t>
            </a:r>
            <a:br>
              <a:rPr lang="en-US" b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b="1" dirty="0">
                <a:solidFill>
                  <a:srgbClr val="002060"/>
                </a:solidFill>
                <a:latin typeface="Arial Black" panose="020B0A04020102020204" pitchFamily="34" charset="0"/>
              </a:rPr>
              <a:t>(MSA)</a:t>
            </a:r>
            <a:br>
              <a:rPr lang="en-US" b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b="1" dirty="0">
                <a:solidFill>
                  <a:srgbClr val="002060"/>
                </a:solidFill>
                <a:latin typeface="Arial Black" panose="020B0A04020102020204" pitchFamily="34" charset="0"/>
              </a:rPr>
              <a:t> BIL.X/XXXX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/>
              <a:t>PROGRAM:</a:t>
            </a:r>
          </a:p>
          <a:p>
            <a:pPr algn="l"/>
            <a:r>
              <a:rPr lang="en-US" b="1" dirty="0"/>
              <a:t>UNIVERSITI:</a:t>
            </a:r>
          </a:p>
          <a:p>
            <a:pPr algn="l"/>
            <a:r>
              <a:rPr lang="en-US" b="1" dirty="0"/>
              <a:t>FAKULTI: </a:t>
            </a:r>
          </a:p>
          <a:p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F59AD1-2C76-B54C-A45D-E7734380A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98238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9384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KAJIAN PASARAN</a:t>
            </a:r>
            <a:endParaRPr lang="en-MY" sz="3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8720D2E-D0D2-BC4F-A5E9-FF811B5E1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20931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STRUKTUR KURIKULUM</a:t>
            </a:r>
            <a:endParaRPr lang="en-MY" sz="3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54DCAC-D6CD-0545-87FC-AA2C0A3B9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10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86703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7745"/>
            <a:ext cx="10515600" cy="4819218"/>
          </a:xfrm>
        </p:spPr>
        <p:txBody>
          <a:bodyPr/>
          <a:lstStyle/>
          <a:p>
            <a:endParaRPr lang="en-MY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251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UNJURAN DAN SYARAT KEMASUKAN</a:t>
            </a:r>
            <a:endParaRPr lang="en-MY" sz="3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3B97BE-8DF7-1C4F-A9B9-1F56E2743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0625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199" y="10267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IMPLIKASI</a:t>
            </a:r>
            <a:endParaRPr lang="en-MY" sz="3600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8236365"/>
              </p:ext>
            </p:extLst>
          </p:nvPr>
        </p:nvGraphicFramePr>
        <p:xfrm>
          <a:off x="1155699" y="1221760"/>
          <a:ext cx="9880599" cy="488360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171316895"/>
                    </a:ext>
                  </a:extLst>
                </a:gridCol>
                <a:gridCol w="3454400">
                  <a:extLst>
                    <a:ext uri="{9D8B030D-6E8A-4147-A177-3AD203B41FA5}">
                      <a16:colId xmlns:a16="http://schemas.microsoft.com/office/drawing/2014/main" val="866566321"/>
                    </a:ext>
                  </a:extLst>
                </a:gridCol>
                <a:gridCol w="2997199">
                  <a:extLst>
                    <a:ext uri="{9D8B030D-6E8A-4147-A177-3AD203B41FA5}">
                      <a16:colId xmlns:a16="http://schemas.microsoft.com/office/drawing/2014/main" val="449323714"/>
                    </a:ext>
                  </a:extLst>
                </a:gridCol>
              </a:tblGrid>
              <a:tr h="37571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IMPLIKASI PERJAWATAN</a:t>
                      </a:r>
                      <a:endParaRPr lang="en-MY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IMPLIKASI FIZIKAL</a:t>
                      </a:r>
                      <a:endParaRPr lang="en-MY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IMPLIKASI KEWANGAN</a:t>
                      </a:r>
                      <a:endParaRPr lang="en-MY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235683"/>
                  </a:ext>
                </a:extLst>
              </a:tr>
              <a:tr h="4507899">
                <a:tc>
                  <a:txBody>
                    <a:bodyPr/>
                    <a:lstStyle/>
                    <a:p>
                      <a:endParaRPr lang="en-MY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38895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C7B97CC-AC73-3543-86B6-6EFBE44AA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55422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7636"/>
            <a:ext cx="10515600" cy="4999327"/>
          </a:xfrm>
        </p:spPr>
        <p:txBody>
          <a:bodyPr/>
          <a:lstStyle/>
          <a:p>
            <a:endParaRPr lang="en-MY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251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IMPAK DAN FAEDAH </a:t>
            </a:r>
            <a:endParaRPr lang="en-MY" sz="36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C38FC9-F056-3343-8277-77D3D36D6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92874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14</a:t>
            </a:fld>
            <a:endParaRPr lang="en-MY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92922" y="833727"/>
            <a:ext cx="10515600" cy="223120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PEMBANGUNAN PROGRAM BERTERASKAN KERANGKA EXPERIENTIAL LEARNING AND COMPETENCY BASED EDUCATION LANDSCAPE (EXCEL) </a:t>
            </a:r>
            <a:endParaRPr lang="en-MY" sz="3600" dirty="0"/>
          </a:p>
        </p:txBody>
      </p:sp>
    </p:spTree>
    <p:extLst>
      <p:ext uri="{BB962C8B-B14F-4D97-AF65-F5344CB8AC3E}">
        <p14:creationId xmlns:p14="http://schemas.microsoft.com/office/powerpoint/2010/main" val="3202371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5345"/>
            <a:ext cx="10515600" cy="497161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MY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97210"/>
            <a:ext cx="10515600" cy="71553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Perkara</a:t>
            </a:r>
            <a:r>
              <a:rPr lang="en-US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 lain yang </a:t>
            </a:r>
            <a:r>
              <a:rPr lang="en-US" sz="3200" b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ingin</a:t>
            </a:r>
            <a:r>
              <a:rPr lang="en-US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disampaikan</a:t>
            </a:r>
            <a:endParaRPr lang="en-MY" sz="32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F95F221-E35C-314D-800C-31B91C15B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34213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TUJUAN</a:t>
            </a:r>
            <a:endParaRPr lang="en-MY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1DE8C-7460-7245-8E3A-E80620009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67229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RINGKASAN PROGRAM</a:t>
            </a:r>
            <a:endParaRPr lang="en-MY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416729"/>
              </p:ext>
            </p:extLst>
          </p:nvPr>
        </p:nvGraphicFramePr>
        <p:xfrm>
          <a:off x="838200" y="913974"/>
          <a:ext cx="10785764" cy="5292865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974273">
                  <a:extLst>
                    <a:ext uri="{9D8B030D-6E8A-4147-A177-3AD203B41FA5}">
                      <a16:colId xmlns:a16="http://schemas.microsoft.com/office/drawing/2014/main" val="3932455852"/>
                    </a:ext>
                  </a:extLst>
                </a:gridCol>
                <a:gridCol w="3303869">
                  <a:extLst>
                    <a:ext uri="{9D8B030D-6E8A-4147-A177-3AD203B41FA5}">
                      <a16:colId xmlns:a16="http://schemas.microsoft.com/office/drawing/2014/main" val="2874734726"/>
                    </a:ext>
                  </a:extLst>
                </a:gridCol>
                <a:gridCol w="2753811">
                  <a:extLst>
                    <a:ext uri="{9D8B030D-6E8A-4147-A177-3AD203B41FA5}">
                      <a16:colId xmlns:a16="http://schemas.microsoft.com/office/drawing/2014/main" val="259481889"/>
                    </a:ext>
                  </a:extLst>
                </a:gridCol>
                <a:gridCol w="2753811">
                  <a:extLst>
                    <a:ext uri="{9D8B030D-6E8A-4147-A177-3AD203B41FA5}">
                      <a16:colId xmlns:a16="http://schemas.microsoft.com/office/drawing/2014/main" val="4000869137"/>
                    </a:ext>
                  </a:extLst>
                </a:gridCol>
              </a:tblGrid>
              <a:tr h="3638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ms-MY" sz="18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Program</a:t>
                      </a: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537323"/>
                  </a:ext>
                </a:extLst>
              </a:tr>
              <a:tr h="7503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solidFill>
                            <a:sysClr val="windowText" lastClr="000000"/>
                          </a:solidFill>
                          <a:effectLst/>
                        </a:rPr>
                        <a:t>Program Akademik</a:t>
                      </a:r>
                      <a:endParaRPr lang="en-MY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80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Bahasa</a:t>
                      </a:r>
                      <a:r>
                        <a:rPr lang="en-MY" sz="1800" baseline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MY" sz="1800" baseline="0" dirty="0" err="1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Melayu</a:t>
                      </a:r>
                      <a:r>
                        <a:rPr lang="en-MY" sz="1800" baseline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MY" sz="1800" baseline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Bahasa </a:t>
                      </a:r>
                      <a:r>
                        <a:rPr lang="en-MY" sz="1800" baseline="0" dirty="0" err="1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Inggeris</a:t>
                      </a:r>
                      <a:r>
                        <a:rPr lang="en-MY" sz="1800" baseline="0" dirty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735143"/>
                  </a:ext>
                </a:extLst>
              </a:tr>
              <a:tr h="3638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solidFill>
                            <a:sysClr val="windowText" lastClr="000000"/>
                          </a:solidFill>
                          <a:effectLst/>
                        </a:rPr>
                        <a:t>Tahap KKM</a:t>
                      </a:r>
                      <a:endParaRPr lang="en-MY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0788176"/>
                  </a:ext>
                </a:extLst>
              </a:tr>
              <a:tr h="3638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solidFill>
                            <a:sysClr val="windowText" lastClr="000000"/>
                          </a:solidFill>
                          <a:effectLst/>
                        </a:rPr>
                        <a:t>NEC</a:t>
                      </a:r>
                      <a:endParaRPr lang="en-MY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954136"/>
                  </a:ext>
                </a:extLst>
              </a:tr>
              <a:tr h="3638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solidFill>
                            <a:sysClr val="windowText" lastClr="000000"/>
                          </a:solidFill>
                          <a:effectLst/>
                        </a:rPr>
                        <a:t>Jam Kredit</a:t>
                      </a:r>
                      <a:endParaRPr lang="en-MY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660833"/>
                  </a:ext>
                </a:extLst>
              </a:tr>
              <a:tr h="3638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solidFill>
                            <a:sysClr val="windowText" lastClr="000000"/>
                          </a:solidFill>
                          <a:effectLst/>
                        </a:rPr>
                        <a:t>Mod Pengajian</a:t>
                      </a:r>
                      <a:endParaRPr lang="en-MY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376061"/>
                  </a:ext>
                </a:extLst>
              </a:tr>
              <a:tr h="3638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solidFill>
                            <a:sysClr val="windowText" lastClr="000000"/>
                          </a:solidFill>
                          <a:effectLst/>
                        </a:rPr>
                        <a:t>Entiti Akademik</a:t>
                      </a:r>
                      <a:endParaRPr lang="en-MY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7088215"/>
                  </a:ext>
                </a:extLst>
              </a:tr>
              <a:tr h="737487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solidFill>
                            <a:sysClr val="windowText" lastClr="000000"/>
                          </a:solidFill>
                          <a:effectLst/>
                        </a:rPr>
                        <a:t>Jangka Masa Pengajian</a:t>
                      </a:r>
                      <a:endParaRPr lang="en-MY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Jenis Pengajian</a:t>
                      </a: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Minimum</a:t>
                      </a: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Maksimum</a:t>
                      </a: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4606300"/>
                  </a:ext>
                </a:extLst>
              </a:tr>
              <a:tr h="832006"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 dirty="0">
                          <a:solidFill>
                            <a:sysClr val="windowText" lastClr="000000"/>
                          </a:solidFill>
                          <a:effectLst/>
                        </a:rPr>
                        <a:t>Sepenuh Masa</a:t>
                      </a: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80377635"/>
                  </a:ext>
                </a:extLst>
              </a:tr>
              <a:tr h="789997"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solidFill>
                            <a:sysClr val="windowText" lastClr="000000"/>
                          </a:solidFill>
                          <a:effectLst/>
                        </a:rPr>
                        <a:t>Separuh Masa</a:t>
                      </a:r>
                      <a:endParaRPr lang="en-MY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MY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7856600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B3B12E-66E3-8744-8EF3-9691427D9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06195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PENGIKTIRAFAN BADAN PROFESIONAL</a:t>
            </a:r>
            <a:br>
              <a:rPr lang="en-US" sz="3200" b="1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en-US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DAN INSTITUSI/ORGANISASI KERJASAMA</a:t>
            </a:r>
            <a:endParaRPr lang="en-MY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4D2EE6-6475-4C4B-82E1-CE92A761D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13357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Arial Black" panose="020B0A04020102020204" pitchFamily="34" charset="0"/>
              </a:rPr>
              <a:t>STANDARD PROGRAM</a:t>
            </a:r>
            <a:endParaRPr lang="en-MY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4D2EE6-6475-4C4B-82E1-CE92A761D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81707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>
                <a:solidFill>
                  <a:srgbClr val="002060"/>
                </a:solidFill>
                <a:latin typeface="Arial Black" panose="020B0A04020102020204" pitchFamily="34" charset="0"/>
              </a:rPr>
              <a:t>PROGRAMME </a:t>
            </a:r>
            <a:r>
              <a:rPr lang="en-US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EDUCATIONAL OBJECTIVE  </a:t>
            </a:r>
            <a:endParaRPr lang="en-MY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88AE2B-5058-2D47-A25D-668360DE5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06348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HASIL PEMBELAJARAN PROGRAM</a:t>
            </a:r>
            <a:endParaRPr lang="en-MY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88AE2B-5058-2D47-A25D-668360DE5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51132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  <a:latin typeface="Arial Black" panose="020B0A04020102020204" pitchFamily="34" charset="0"/>
              </a:rPr>
              <a:t>KAEDAH PENYAMPAIAN PROGRAM</a:t>
            </a:r>
            <a:endParaRPr lang="en-MY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88AE2B-5058-2D47-A25D-668360DE5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00509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5527"/>
            <a:ext cx="10515600" cy="789709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 Black" panose="020B0A04020102020204" pitchFamily="34" charset="0"/>
              </a:rPr>
              <a:t>JUSTIFIKASI MENGADAKAN PROGRAM AKADEMIK</a:t>
            </a:r>
            <a:endParaRPr lang="en-MY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8982"/>
            <a:ext cx="10515600" cy="531798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MY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3F7914-824C-5C4E-B29E-507CE940E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C49E9-59D7-4A7C-B38C-151BA5D7E85F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38888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129</Words>
  <Application>Microsoft Office PowerPoint</Application>
  <PresentationFormat>Widescreen</PresentationFormat>
  <Paragraphs>53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Arial Black</vt:lpstr>
      <vt:lpstr>Calibri</vt:lpstr>
      <vt:lpstr>Calibri Light</vt:lpstr>
      <vt:lpstr>Office Theme</vt:lpstr>
      <vt:lpstr>MESYUARAT SARINGAN AWAL  (MSA)  BIL.X/XXXX</vt:lpstr>
      <vt:lpstr>TUJUAN</vt:lpstr>
      <vt:lpstr>RINGKASAN PROGRAM</vt:lpstr>
      <vt:lpstr>PENGIKTIRAFAN BADAN PROFESIONAL DAN INSTITUSI/ORGANISASI KERJASAMA</vt:lpstr>
      <vt:lpstr>STANDARD PROGRAM</vt:lpstr>
      <vt:lpstr>PROGRAMME EDUCATIONAL OBJECTIVE  </vt:lpstr>
      <vt:lpstr>HASIL PEMBELAJARAN PROGRAM</vt:lpstr>
      <vt:lpstr>KAEDAH PENYAMPAIAN PROGRAM</vt:lpstr>
      <vt:lpstr>JUSTIFIKASI MENGADAKAN PROGRAM AKADEMIK</vt:lpstr>
      <vt:lpstr>KAJIAN PASARAN</vt:lpstr>
      <vt:lpstr>STRUKTUR KURIKULUM</vt:lpstr>
      <vt:lpstr>UNJURAN DAN SYARAT KEMASUKAN</vt:lpstr>
      <vt:lpstr>IMPLIKASI</vt:lpstr>
      <vt:lpstr>IMPAK DAN FAEDAH </vt:lpstr>
      <vt:lpstr>PEMBANGUNAN PROGRAM BERTERASKAN KERANGKA EXPERIENTIAL LEARNING AND COMPETENCY BASED EDUCATION LANDSCAPE (EXCEL) </vt:lpstr>
      <vt:lpstr>Perkara lain yang ingin disampaikan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MESYUARAT SARINGAN AWAL  (MSA)  BIL.X/XXXX</dc:title>
  <dc:creator>OPTIPLEX 5250 AIO</dc:creator>
  <cp:lastModifiedBy>Agalita Anak Joseph</cp:lastModifiedBy>
  <cp:revision>9</cp:revision>
  <dcterms:created xsi:type="dcterms:W3CDTF">2020-08-17T01:34:02Z</dcterms:created>
  <dcterms:modified xsi:type="dcterms:W3CDTF">2023-09-21T02:56:51Z</dcterms:modified>
</cp:coreProperties>
</file>