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7BA4-B640-8347-9CC6-8044B4395AA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A0048-1765-074D-A9E1-0B54481D1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89C-9EA0-7642-AF2F-049E99D3D494}" type="datetime1">
              <a:rPr lang="en-MY" smtClean="0"/>
              <a:t>21/9/2023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880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B82-71AD-024E-90EF-6777C06011C3}" type="datetime1">
              <a:rPr lang="en-MY" smtClean="0"/>
              <a:t>21/9/2023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042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D736-A073-4F49-8843-996F5E48767C}" type="datetime1">
              <a:rPr lang="en-MY" smtClean="0"/>
              <a:t>21/9/2023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92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6D55-1AB6-DC42-BE15-0E21041A908F}" type="datetime1">
              <a:rPr lang="en-MY" smtClean="0"/>
              <a:t>21/9/2023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52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F599-2892-5540-9B04-2A072E3A37C3}" type="datetime1">
              <a:rPr lang="en-MY" smtClean="0"/>
              <a:t>21/9/2023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091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DB67-B0C3-8245-8DD3-6DDAAB25E66B}" type="datetime1">
              <a:rPr lang="en-MY" smtClean="0"/>
              <a:t>21/9/2023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690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8DF2-1A08-654A-9E13-4A2FDA809E26}" type="datetime1">
              <a:rPr lang="en-MY" smtClean="0"/>
              <a:t>21/9/2023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307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6F6A-E8B6-CE41-BD45-67F36C4BC01F}" type="datetime1">
              <a:rPr lang="en-MY" smtClean="0"/>
              <a:t>21/9/2023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228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037F-3D12-1843-90EF-3F6ED3400820}" type="datetime1">
              <a:rPr lang="en-MY" smtClean="0"/>
              <a:t>21/9/2023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37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8ED1-6C54-B549-BF82-3C7E542611E0}" type="datetime1">
              <a:rPr lang="en-MY" smtClean="0"/>
              <a:t>21/9/2023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066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549B-62F2-D641-A23D-FE874E3EFC98}" type="datetime1">
              <a:rPr lang="en-MY" smtClean="0"/>
              <a:t>21/9/2023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137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6344-C571-3141-AF99-08027E66D332}" type="datetime1">
              <a:rPr lang="en-MY" smtClean="0"/>
              <a:t>21/9/2023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69" y="12412"/>
            <a:ext cx="1273586" cy="568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70" y="110814"/>
            <a:ext cx="1100463" cy="50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4913372"/>
            <a:ext cx="11806516" cy="19446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7" y="4913372"/>
            <a:ext cx="11545847" cy="194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8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MESYUARAT SARINGAN AWAL </a:t>
            </a:r>
            <a:b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(MSA)</a:t>
            </a:r>
            <a:b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 BIL.X/XXXX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/>
              <a:t>PROGRAM:</a:t>
            </a:r>
          </a:p>
          <a:p>
            <a:pPr algn="l"/>
            <a:r>
              <a:rPr lang="en-US" b="1" dirty="0"/>
              <a:t>UNIVERSITI:</a:t>
            </a:r>
          </a:p>
          <a:p>
            <a:pPr algn="l"/>
            <a:r>
              <a:rPr lang="en-US" b="1" dirty="0"/>
              <a:t>FAKULTI: 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59AD1-2C76-B54C-A45D-E773438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823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KAJIAN PASARAN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720D2E-D0D2-BC4F-A5E9-FF811B5E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093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STRUKTUR KURIKULUM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54DCAC-D6CD-0545-87FC-AA2C0A3B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70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/>
          <a:lstStyle/>
          <a:p>
            <a:endParaRPr lang="en-MY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UNJURAN DAN SYARAT KEMASUKAN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3B97BE-8DF7-1C4F-A9B9-1F56E274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62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1026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IMPLIKASI</a:t>
            </a:r>
            <a:endParaRPr lang="en-MY" sz="36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36365"/>
              </p:ext>
            </p:extLst>
          </p:nvPr>
        </p:nvGraphicFramePr>
        <p:xfrm>
          <a:off x="1155699" y="1221760"/>
          <a:ext cx="9880599" cy="48836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17131689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866566321"/>
                    </a:ext>
                  </a:extLst>
                </a:gridCol>
                <a:gridCol w="2997199">
                  <a:extLst>
                    <a:ext uri="{9D8B030D-6E8A-4147-A177-3AD203B41FA5}">
                      <a16:colId xmlns:a16="http://schemas.microsoft.com/office/drawing/2014/main" val="449323714"/>
                    </a:ext>
                  </a:extLst>
                </a:gridCol>
              </a:tblGrid>
              <a:tr h="3757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IMPLIKASI PERJAWATAN</a:t>
                      </a:r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IMPLIKASI FIZIKAL</a:t>
                      </a:r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IMPLIKASI KEWANGAN</a:t>
                      </a:r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35683"/>
                  </a:ext>
                </a:extLst>
              </a:tr>
              <a:tr h="4507899">
                <a:tc>
                  <a:txBody>
                    <a:bodyPr/>
                    <a:lstStyle/>
                    <a:p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889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7B97CC-AC73-3543-86B6-6EFBE44A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542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4999327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IMPAK DAN FAEDAH 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C38FC9-F056-3343-8277-77D3D36D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2874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14</a:t>
            </a:fld>
            <a:endParaRPr lang="en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2922" y="833727"/>
            <a:ext cx="10515600" cy="22312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PEMBANGUNAN PROGRAM BERTERASKAN KERANGKA EXPERIENTIAL LEARNING AND COMPETENCY BASED EDUCATION LANDSCAPE (EXCEL) 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320237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97210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Perkara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lain yang </a:t>
            </a:r>
            <a:r>
              <a:rPr lang="en-US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ingin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disampaikan</a:t>
            </a:r>
            <a:endParaRPr lang="en-MY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95F221-E35C-314D-800C-31B91C15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421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TUJUAN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1DE8C-7460-7245-8E3A-E8062000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722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RINGKASAN PROGRAM</a:t>
            </a:r>
            <a:endParaRPr lang="en-MY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16729"/>
              </p:ext>
            </p:extLst>
          </p:nvPr>
        </p:nvGraphicFramePr>
        <p:xfrm>
          <a:off x="838200" y="913974"/>
          <a:ext cx="10785764" cy="529286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74273">
                  <a:extLst>
                    <a:ext uri="{9D8B030D-6E8A-4147-A177-3AD203B41FA5}">
                      <a16:colId xmlns:a16="http://schemas.microsoft.com/office/drawing/2014/main" val="3932455852"/>
                    </a:ext>
                  </a:extLst>
                </a:gridCol>
                <a:gridCol w="3303869">
                  <a:extLst>
                    <a:ext uri="{9D8B030D-6E8A-4147-A177-3AD203B41FA5}">
                      <a16:colId xmlns:a16="http://schemas.microsoft.com/office/drawing/2014/main" val="2874734726"/>
                    </a:ext>
                  </a:extLst>
                </a:gridCol>
                <a:gridCol w="2753811">
                  <a:extLst>
                    <a:ext uri="{9D8B030D-6E8A-4147-A177-3AD203B41FA5}">
                      <a16:colId xmlns:a16="http://schemas.microsoft.com/office/drawing/2014/main" val="259481889"/>
                    </a:ext>
                  </a:extLst>
                </a:gridCol>
                <a:gridCol w="2753811">
                  <a:extLst>
                    <a:ext uri="{9D8B030D-6E8A-4147-A177-3AD203B41FA5}">
                      <a16:colId xmlns:a16="http://schemas.microsoft.com/office/drawing/2014/main" val="4000869137"/>
                    </a:ext>
                  </a:extLst>
                </a:gridCol>
              </a:tblGrid>
              <a:tr h="363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8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Program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37323"/>
                  </a:ext>
                </a:extLst>
              </a:tr>
              <a:tr h="750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Program Akademik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Bahasa</a:t>
                      </a: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1800" baseline="0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Melayu</a:t>
                      </a: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Bahasa </a:t>
                      </a:r>
                      <a:r>
                        <a:rPr lang="en-MY" sz="1800" baseline="0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Inggeris</a:t>
                      </a: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35143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Tahap KKM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788176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NEC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954136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Jam Kredit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60833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Mod Pengajian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376061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Entiti Akademik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088215"/>
                  </a:ext>
                </a:extLst>
              </a:tr>
              <a:tr h="73748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Jangka Masa Pengajian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Jenis Pengajian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Minimum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Maksimum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4606300"/>
                  </a:ext>
                </a:extLst>
              </a:tr>
              <a:tr h="83200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Sepenuh Masa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0377635"/>
                  </a:ext>
                </a:extLst>
              </a:tr>
              <a:tr h="789997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Separuh Masa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78566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B3B12E-66E3-8744-8EF3-9691427D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619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PENGIKTIRAFAN BADAN PROFESIONAL</a:t>
            </a:r>
            <a:b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DAN INSTITUSI/ORGANISASI KERJASAMA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D2EE6-6475-4C4B-82E1-CE92A761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335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STANDARD PROGRAM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D2EE6-6475-4C4B-82E1-CE92A761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170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rgbClr val="002060"/>
                </a:solidFill>
                <a:latin typeface="Arial Black" panose="020B0A04020102020204" pitchFamily="34" charset="0"/>
              </a:rPr>
              <a:t>PROGRAMME </a:t>
            </a:r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EDUCATIONAL OBJECTIVE  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8AE2B-5058-2D47-A25D-668360D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634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HASIL PEMBELAJARAN PROGRAM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8AE2B-5058-2D47-A25D-668360D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113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KAEDAH PENYAMPAIAN PROGRAM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8AE2B-5058-2D47-A25D-668360D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050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527"/>
            <a:ext cx="10515600" cy="78970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JUSTIFIKASI MENGADAKAN PROGRAM AKADEMIK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31798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F7914-824C-5C4E-B29E-507CE940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888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129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 Theme</vt:lpstr>
      <vt:lpstr>MESYUARAT SARINGAN AWAL  (MSA)  BIL.X/XXXX</vt:lpstr>
      <vt:lpstr>TUJUAN</vt:lpstr>
      <vt:lpstr>RINGKASAN PROGRAM</vt:lpstr>
      <vt:lpstr>PENGIKTIRAFAN BADAN PROFESIONAL DAN INSTITUSI/ORGANISASI KERJASAMA</vt:lpstr>
      <vt:lpstr>STANDARD PROGRAM</vt:lpstr>
      <vt:lpstr>PROGRAMME EDUCATIONAL OBJECTIVE  </vt:lpstr>
      <vt:lpstr>HASIL PEMBELAJARAN PROGRAM</vt:lpstr>
      <vt:lpstr>KAEDAH PENYAMPAIAN PROGRAM</vt:lpstr>
      <vt:lpstr>JUSTIFIKASI MENGADAKAN PROGRAM AKADEMIK</vt:lpstr>
      <vt:lpstr>KAJIAN PASARAN</vt:lpstr>
      <vt:lpstr>STRUKTUR KURIKULUM</vt:lpstr>
      <vt:lpstr>UNJURAN DAN SYARAT KEMASUKAN</vt:lpstr>
      <vt:lpstr>IMPLIKASI</vt:lpstr>
      <vt:lpstr>IMPAK DAN FAEDAH </vt:lpstr>
      <vt:lpstr>PEMBANGUNAN PROGRAM BERTERASKAN KERANGKA EXPERIENTIAL LEARNING AND COMPETENCY BASED EDUCATION LANDSCAPE (EXCEL) </vt:lpstr>
      <vt:lpstr>Perkara lain yang ingin disampaikan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MESYUARAT SARINGAN AWAL  (MSA)  BIL.X/XXXX</dc:title>
  <dc:creator>OPTIPLEX 5250 AIO</dc:creator>
  <cp:lastModifiedBy>Agalita Anak Joseph</cp:lastModifiedBy>
  <cp:revision>9</cp:revision>
  <dcterms:created xsi:type="dcterms:W3CDTF">2020-08-17T01:34:02Z</dcterms:created>
  <dcterms:modified xsi:type="dcterms:W3CDTF">2023-09-21T02:56:51Z</dcterms:modified>
</cp:coreProperties>
</file>